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8"/>
  </p:notesMasterIdLst>
  <p:handoutMasterIdLst>
    <p:handoutMasterId r:id="rId29"/>
  </p:handoutMasterIdLst>
  <p:sldIdLst>
    <p:sldId id="257" r:id="rId5"/>
    <p:sldId id="38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391" r:id="rId27"/>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725" autoAdjust="0"/>
  </p:normalViewPr>
  <p:slideViewPr>
    <p:cSldViewPr snapToGrid="0">
      <p:cViewPr varScale="1">
        <p:scale>
          <a:sx n="109" d="100"/>
          <a:sy n="109" d="100"/>
        </p:scale>
        <p:origin x="534" y="108"/>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14" d="100"/>
          <a:sy n="114" d="100"/>
        </p:scale>
        <p:origin x="2226"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9901395-E085-4F4B-8480-0D4D51470E22}" type="datetime1">
              <a:rPr lang="fr-FR" smtClean="0"/>
              <a:t>05/12/2023</a:t>
            </a:fld>
            <a:endParaRPr lang="fr-FR"/>
          </a:p>
        </p:txBody>
      </p:sp>
      <p:sp>
        <p:nvSpPr>
          <p:cNvPr id="4" name="Espace réservé du pied de page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23CDBB5-5B4A-4483-935D-A73935186B4D}" type="slidenum">
              <a:rPr lang="fr-FR" smtClean="0"/>
              <a:t>‹N°›</a:t>
            </a:fld>
            <a:endParaRPr lang="fr-FR"/>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46A5458-2F44-415F-9D8B-C167BD79D5BC}" type="datetime1">
              <a:rPr lang="fr-FR" smtClean="0"/>
              <a:t>05/12/2023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7CCE34D-CFF1-4FFE-815B-D050E7ED2DFD}" type="slidenum">
              <a:rPr lang="fr-FR" smtClean="0"/>
              <a:t>‹N°›</a:t>
            </a:fld>
            <a:endParaRPr lang="fr-FR"/>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pPr rtl="0"/>
            <a:fld id="{1983A999-5E0E-42CA-8400-604AE921FF7C}" type="slidenum">
              <a:rPr lang="fr-FR" smtClean="0"/>
              <a:t>1</a:t>
            </a:fld>
            <a:endParaRPr lang="fr-FR"/>
          </a:p>
        </p:txBody>
      </p:sp>
      <p:sp>
        <p:nvSpPr>
          <p:cNvPr id="5" name="Espace réservé de la date 4">
            <a:extLst>
              <a:ext uri="{FF2B5EF4-FFF2-40B4-BE49-F238E27FC236}">
                <a16:creationId xmlns:a16="http://schemas.microsoft.com/office/drawing/2014/main" id="{3C0A24FE-7EA0-4AB7-A794-AF7E7158E8D1}"/>
              </a:ext>
            </a:extLst>
          </p:cNvPr>
          <p:cNvSpPr>
            <a:spLocks noGrp="1"/>
          </p:cNvSpPr>
          <p:nvPr>
            <p:ph type="dt" idx="1"/>
          </p:nvPr>
        </p:nvSpPr>
        <p:spPr/>
        <p:txBody>
          <a:bodyPr/>
          <a:lstStyle/>
          <a:p>
            <a:pPr rtl="0"/>
            <a:fld id="{8EB27F4A-103A-4702-9921-7D4D4413A207}" type="datetime1">
              <a:rPr lang="fr-FR" smtClean="0"/>
              <a:t>05/12/2023</a:t>
            </a:fld>
            <a:endParaRPr lang="fr-FR"/>
          </a:p>
        </p:txBody>
      </p:sp>
    </p:spTree>
    <p:extLst>
      <p:ext uri="{BB962C8B-B14F-4D97-AF65-F5344CB8AC3E}">
        <p14:creationId xmlns:p14="http://schemas.microsoft.com/office/powerpoint/2010/main" val="156083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re">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rtlCol="0" anchor="b" anchorCtr="0">
            <a:noAutofit/>
          </a:bodyPr>
          <a:lstStyle/>
          <a:p>
            <a:pPr rtl="0"/>
            <a:r>
              <a:rPr lang="fr-FR" sz="4800"/>
              <a:t>3DFloat</a:t>
            </a:r>
          </a:p>
        </p:txBody>
      </p:sp>
      <p:sp>
        <p:nvSpPr>
          <p:cNvPr id="14" name="Espace réservé d’image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rtlCol="0">
            <a:noAutofit/>
          </a:bodyPr>
          <a:lstStyle/>
          <a:p>
            <a:pPr rtl="0"/>
            <a:r>
              <a:rPr lang="fr-FR"/>
              <a:t>Cliquez sur l'icône pour ajouter une image</a:t>
            </a:r>
          </a:p>
        </p:txBody>
      </p:sp>
      <p:sp>
        <p:nvSpPr>
          <p:cNvPr id="8" name="Ovale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nvGrpSpPr>
          <p:cNvPr id="9" name="Groupe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orme libre : Form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1" name="Ovale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3" name="Espace réservé du texte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rtlCol="0">
            <a:noAutofit/>
          </a:bodyPr>
          <a:lstStyle>
            <a:lvl1pPr>
              <a:buNone/>
              <a:defRPr sz="2000"/>
            </a:lvl1pPr>
            <a:lvl2pPr>
              <a:buNone/>
              <a:defRPr sz="2000"/>
            </a:lvl2pPr>
            <a:lvl3pPr>
              <a:buNone/>
              <a:defRPr sz="2000"/>
            </a:lvl3pPr>
            <a:lvl4pPr>
              <a:buNone/>
              <a:defRPr sz="2000"/>
            </a:lvl4pPr>
            <a:lvl5pPr>
              <a:buNone/>
              <a:defRPr sz="2000"/>
            </a:lvl5pPr>
          </a:lstStyle>
          <a:p>
            <a:pPr lvl="0" rtl="0"/>
            <a:r>
              <a:rPr lang="fr-FR"/>
              <a:t>Cliquez pour modifier les styles du texte du masque</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u 3 colonnes">
    <p:spTree>
      <p:nvGrpSpPr>
        <p:cNvPr id="1" name=""/>
        <p:cNvGrpSpPr/>
        <p:nvPr/>
      </p:nvGrpSpPr>
      <p:grpSpPr>
        <a:xfrm>
          <a:off x="0" y="0"/>
          <a:ext cx="0" cy="0"/>
          <a:chOff x="0" y="0"/>
          <a:chExt cx="0" cy="0"/>
        </a:xfrm>
      </p:grpSpPr>
      <p:grpSp>
        <p:nvGrpSpPr>
          <p:cNvPr id="34" name="Groupe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orme libre : Form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p>
          </p:txBody>
        </p:sp>
        <p:sp>
          <p:nvSpPr>
            <p:cNvPr id="36" name="Forme libre : Form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solidFill>
                  <a:schemeClr val="tx1"/>
                </a:solidFill>
              </a:endParaRPr>
            </a:p>
          </p:txBody>
        </p:sp>
        <p:sp>
          <p:nvSpPr>
            <p:cNvPr id="37" name="Ovale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38" name="Ovale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19" name="Forme libre : Form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0" name="Ovale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5" name="Ovale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5" name="Titr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fr-FR" sz="4800" dirty="0"/>
            </a:lvl1pPr>
          </a:lstStyle>
          <a:p>
            <a:pPr lvl="0" rtl="0">
              <a:lnSpc>
                <a:spcPct val="100000"/>
              </a:lnSpc>
            </a:pPr>
            <a:r>
              <a:rPr lang="fr-FR"/>
              <a:t>Modifiez le style du titre</a:t>
            </a:r>
          </a:p>
        </p:txBody>
      </p:sp>
      <p:sp>
        <p:nvSpPr>
          <p:cNvPr id="16" name="Espace réservé du texte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rtlCol="0"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17" name="Espace réservé du contenu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rtlCol="0">
            <a:noAutofit/>
          </a:bodyPr>
          <a:lstStyle>
            <a:lvl1pPr>
              <a:defRPr sz="1800"/>
            </a:lvl1pPr>
            <a:lvl2pPr>
              <a:defRPr sz="1800"/>
            </a:lvl2pPr>
            <a:lvl3pPr>
              <a:defRPr sz="1800"/>
            </a:lvl3pPr>
            <a:lvl4pPr>
              <a:defRPr sz="1800"/>
            </a:lvl4pPr>
            <a:lvl5pPr>
              <a:defRPr sz="18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22" name="Espace réservé du texte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fr-FR" sz="2000" b="0" cap="all" spc="200" baseline="0" dirty="0">
                <a:solidFill>
                  <a:schemeClr val="tx1"/>
                </a:solidFill>
              </a:defRPr>
            </a:lvl1pPr>
          </a:lstStyle>
          <a:p>
            <a:pPr marL="228600" lvl="0" indent="-228600" rtl="0"/>
            <a:r>
              <a:rPr lang="fr-FR"/>
              <a:t>Cliquez pour modifier les styles du texte du masque</a:t>
            </a:r>
          </a:p>
        </p:txBody>
      </p:sp>
      <p:sp>
        <p:nvSpPr>
          <p:cNvPr id="23" name="Espace réservé du contenu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fr-FR" sz="2000" b="0" cap="all" spc="200" baseline="0" dirty="0">
                <a:solidFill>
                  <a:schemeClr val="tx1"/>
                </a:solidFill>
              </a:defRPr>
            </a:lvl1pPr>
          </a:lstStyle>
          <a:p>
            <a:pPr marL="228600" lvl="0" indent="-228600" rtl="0"/>
            <a:r>
              <a:rPr lang="fr-FR"/>
              <a:t>Cliquez pour modifier</a:t>
            </a:r>
          </a:p>
        </p:txBody>
      </p:sp>
      <p:sp>
        <p:nvSpPr>
          <p:cNvPr id="21" name="Espace réservé du contenu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 name="Espace réservé de la date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fr-FR"/>
              <a:t>Mardi 2 février 20XX</a:t>
            </a:r>
            <a:endParaRPr lang="fr-FR" dirty="0"/>
          </a:p>
        </p:txBody>
      </p:sp>
      <p:sp>
        <p:nvSpPr>
          <p:cNvPr id="5" name="Espace réservé du pied de page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fr-FR"/>
              <a:t>Exemple de Texte de Pied de page</a:t>
            </a:r>
          </a:p>
        </p:txBody>
      </p:sp>
      <p:sp>
        <p:nvSpPr>
          <p:cNvPr id="6" name="Espace réservé du numéro de diapositive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ynthèse">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rtlCol="0" anchor="t" anchorCtr="0">
            <a:noAutofit/>
          </a:bodyPr>
          <a:lstStyle/>
          <a:p>
            <a:pPr rtl="0"/>
            <a:r>
              <a:rPr lang="fr-FR"/>
              <a:t>Modifiez le style du titre</a:t>
            </a:r>
          </a:p>
        </p:txBody>
      </p:sp>
      <p:sp>
        <p:nvSpPr>
          <p:cNvPr id="10" name="Espace réservé d’image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rtlCol="0">
            <a:noAutofit/>
          </a:bodyPr>
          <a:lstStyle/>
          <a:p>
            <a:pPr rtl="0"/>
            <a:r>
              <a:rPr lang="fr-FR"/>
              <a:t>Cliquez sur l'icône pour ajouter une image</a:t>
            </a:r>
          </a:p>
        </p:txBody>
      </p:sp>
      <p:sp>
        <p:nvSpPr>
          <p:cNvPr id="7" name="Espace réservé du contenu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rtlCol="0">
            <a:noAutofit/>
          </a:bodyPr>
          <a:lstStyle>
            <a:lvl1pPr marL="0" indent="0">
              <a:buNone/>
              <a:defRPr sz="2000"/>
            </a:lvl1pPr>
            <a:lvl2pPr>
              <a:buNone/>
              <a:defRPr sz="1900"/>
            </a:lvl2pPr>
            <a:lvl3pPr>
              <a:buNone/>
              <a:defRPr sz="1900"/>
            </a:lvl3pPr>
            <a:lvl4pPr>
              <a:buNone/>
              <a:defRPr sz="1900"/>
            </a:lvl4pPr>
            <a:lvl5pPr>
              <a:buNone/>
              <a:defRPr sz="1900"/>
            </a:lvl5pPr>
          </a:lstStyle>
          <a:p>
            <a:pPr lvl="0" rtl="0"/>
            <a:r>
              <a:rPr lang="fr-FR"/>
              <a:t>Cliquez pour modifier les styles du texte du masque</a:t>
            </a:r>
          </a:p>
        </p:txBody>
      </p:sp>
      <p:sp>
        <p:nvSpPr>
          <p:cNvPr id="2" name="Espace réservé de la date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fr-FR"/>
              <a:t>Mardi 2 février 20XX</a:t>
            </a:r>
          </a:p>
        </p:txBody>
      </p:sp>
      <p:sp>
        <p:nvSpPr>
          <p:cNvPr id="3" name="Espace réservé du pied de page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fr-FR"/>
              <a:t>Exemple de Texte de Pied de page</a:t>
            </a:r>
          </a:p>
        </p:txBody>
      </p:sp>
      <p:sp>
        <p:nvSpPr>
          <p:cNvPr id="4" name="Espace réservé du numéro de diapositive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
        <p:nvSpPr>
          <p:cNvPr id="8" name="Ovale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Fermeture">
    <p:spTree>
      <p:nvGrpSpPr>
        <p:cNvPr id="1" name=""/>
        <p:cNvGrpSpPr/>
        <p:nvPr/>
      </p:nvGrpSpPr>
      <p:grpSpPr>
        <a:xfrm>
          <a:off x="0" y="0"/>
          <a:ext cx="0" cy="0"/>
          <a:chOff x="0" y="0"/>
          <a:chExt cx="0" cy="0"/>
        </a:xfrm>
      </p:grpSpPr>
      <p:sp>
        <p:nvSpPr>
          <p:cNvPr id="28" name="Titr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rtlCol="0" anchor="b" anchorCtr="0">
            <a:noAutofit/>
          </a:bodyPr>
          <a:lstStyle/>
          <a:p>
            <a:pPr rtl="0"/>
            <a:r>
              <a:rPr lang="fr-FR"/>
              <a:t>Modifiez le style du titre</a:t>
            </a:r>
            <a:endParaRPr lang="fr-FR" dirty="0"/>
          </a:p>
        </p:txBody>
      </p:sp>
      <p:sp>
        <p:nvSpPr>
          <p:cNvPr id="31" name="Sous-titr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rtlCol="0">
            <a:noAutofit/>
          </a:bodyPr>
          <a:lstStyle>
            <a:lvl1pPr>
              <a:buNone/>
              <a:defRPr sz="2400"/>
            </a:lvl1pPr>
          </a:lstStyle>
          <a:p>
            <a:pPr rtl="0"/>
            <a:r>
              <a:rPr lang="fr-FR">
                <a:solidFill>
                  <a:schemeClr val="tx1">
                    <a:alpha val="60000"/>
                  </a:schemeClr>
                </a:solidFill>
              </a:rPr>
              <a:t>Modifiez le style des sous-titres du masque</a:t>
            </a:r>
            <a:endParaRPr lang="fr-FR" dirty="0">
              <a:solidFill>
                <a:schemeClr val="tx1">
                  <a:alpha val="60000"/>
                </a:schemeClr>
              </a:solidFill>
            </a:endParaRPr>
          </a:p>
        </p:txBody>
      </p:sp>
      <p:sp>
        <p:nvSpPr>
          <p:cNvPr id="40" name="Espace réservé d’image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rtlCol="0">
            <a:noAutofit/>
          </a:bodyPr>
          <a:lstStyle/>
          <a:p>
            <a:pPr rtl="0"/>
            <a:r>
              <a:rPr lang="fr-FR"/>
              <a:t>Cliquez sur l'icône pour ajouter une image</a:t>
            </a:r>
            <a:endParaRPr lang="fr-FR" dirty="0"/>
          </a:p>
        </p:txBody>
      </p:sp>
      <p:sp>
        <p:nvSpPr>
          <p:cNvPr id="42" name="Espace réservé d’image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rtlCol="0">
            <a:noAutofit/>
          </a:bodyPr>
          <a:lstStyle/>
          <a:p>
            <a:pPr rtl="0"/>
            <a:r>
              <a:rPr lang="fr-FR"/>
              <a:t>Cliquez sur l'icône pour ajouter une image</a:t>
            </a:r>
          </a:p>
        </p:txBody>
      </p:sp>
      <p:grpSp>
        <p:nvGrpSpPr>
          <p:cNvPr id="43" name="Groupe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orme libre : Form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a:solidFill>
                  <a:schemeClr val="tx1"/>
                </a:solidFill>
              </a:endParaRPr>
            </a:p>
          </p:txBody>
        </p:sp>
        <p:sp>
          <p:nvSpPr>
            <p:cNvPr id="45" name="Ovale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46" name="Forme libre : Form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a:solidFill>
                  <a:schemeClr val="tx1"/>
                </a:solidFill>
              </a:endParaRPr>
            </a:p>
          </p:txBody>
        </p:sp>
      </p:grpSp>
      <p:grpSp>
        <p:nvGrpSpPr>
          <p:cNvPr id="15" name="Groupe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orme libre : Form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1" name="Ovale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5" name="Espace réservé de la date 4">
            <a:extLst>
              <a:ext uri="{FF2B5EF4-FFF2-40B4-BE49-F238E27FC236}">
                <a16:creationId xmlns:a16="http://schemas.microsoft.com/office/drawing/2014/main" id="{E57D2D6F-49E8-4217-A908-2D9E43583589}"/>
              </a:ext>
            </a:extLst>
          </p:cNvPr>
          <p:cNvSpPr>
            <a:spLocks noGrp="1"/>
          </p:cNvSpPr>
          <p:nvPr>
            <p:ph type="dt" sz="half" idx="10"/>
          </p:nvPr>
        </p:nvSpPr>
        <p:spPr/>
        <p:txBody>
          <a:bodyPr rtlCol="0">
            <a:noAutofit/>
          </a:bodyPr>
          <a:lstStyle/>
          <a:p>
            <a:pPr rtl="0"/>
            <a:r>
              <a:rPr lang="fr-FR"/>
              <a:t>Mardi 2 février 20XX</a:t>
            </a:r>
          </a:p>
        </p:txBody>
      </p:sp>
      <p:sp>
        <p:nvSpPr>
          <p:cNvPr id="6" name="Espace réservé du pied de page 5">
            <a:extLst>
              <a:ext uri="{FF2B5EF4-FFF2-40B4-BE49-F238E27FC236}">
                <a16:creationId xmlns:a16="http://schemas.microsoft.com/office/drawing/2014/main" id="{591C4440-6B8D-4A24-A807-8B1302A3DFAF}"/>
              </a:ext>
            </a:extLst>
          </p:cNvPr>
          <p:cNvSpPr>
            <a:spLocks noGrp="1"/>
          </p:cNvSpPr>
          <p:nvPr>
            <p:ph type="ftr" sz="quarter" idx="11"/>
          </p:nvPr>
        </p:nvSpPr>
        <p:spPr/>
        <p:txBody>
          <a:bodyPr rtlCol="0">
            <a:noAutofit/>
          </a:bodyPr>
          <a:lstStyle/>
          <a:p>
            <a:pPr rtl="0"/>
            <a:r>
              <a:rPr lang="fr-FR"/>
              <a:t>Exemple de Texte de Pied de page</a:t>
            </a:r>
          </a:p>
        </p:txBody>
      </p:sp>
      <p:sp>
        <p:nvSpPr>
          <p:cNvPr id="7" name="Espace réservé du numéro de diapositive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
        <p:nvSpPr>
          <p:cNvPr id="17" name="Ovale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rtlCol="0" anchor="t" anchorCtr="0">
            <a:noAutofit/>
          </a:bodyPr>
          <a:lstStyle>
            <a:lvl1pPr algn="l">
              <a:lnSpc>
                <a:spcPct val="100000"/>
              </a:lnSpc>
              <a:defRPr sz="6400"/>
            </a:lvl1pPr>
          </a:lstStyle>
          <a:p>
            <a:pPr rtl="0"/>
            <a:r>
              <a:rPr lang="fr-FR"/>
              <a:t>Modifiez le style du titre</a:t>
            </a:r>
            <a:endParaRPr lang="fr-FR" dirty="0"/>
          </a:p>
        </p:txBody>
      </p:sp>
      <p:sp>
        <p:nvSpPr>
          <p:cNvPr id="3" name="Sous-titr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rtlCol="0">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a:t>Modifiez le style des sous-titres du masque</a:t>
            </a:r>
            <a:endParaRPr lang="fr-FR" dirty="0"/>
          </a:p>
        </p:txBody>
      </p:sp>
      <p:sp>
        <p:nvSpPr>
          <p:cNvPr id="4" name="Espace réservé de la date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fr-FR"/>
              <a:t>Mardi 2 février 20XX</a:t>
            </a:r>
            <a:endParaRPr lang="fr-FR" dirty="0"/>
          </a:p>
        </p:txBody>
      </p:sp>
      <p:sp>
        <p:nvSpPr>
          <p:cNvPr id="5" name="Espace réservé du pied de page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fr-FR"/>
              <a:t>Exemple de Texte de Pied de page</a:t>
            </a:r>
          </a:p>
        </p:txBody>
      </p:sp>
      <p:sp>
        <p:nvSpPr>
          <p:cNvPr id="6" name="Espace réservé du numéro de diapositive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
        <p:nvSpPr>
          <p:cNvPr id="19" name="Forme libre : Form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0" name="Ovale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5" name="Ovale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nvGrpSpPr>
          <p:cNvPr id="34" name="Groupe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orme libre : Form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p>
          </p:txBody>
        </p:sp>
        <p:sp>
          <p:nvSpPr>
            <p:cNvPr id="36" name="Forme libre : Form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solidFill>
                  <a:schemeClr val="tx1"/>
                </a:solidFill>
              </a:endParaRPr>
            </a:p>
          </p:txBody>
        </p:sp>
        <p:sp>
          <p:nvSpPr>
            <p:cNvPr id="37" name="Ovale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38" name="Ovale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2" name="Ovale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nvGrpSpPr>
          <p:cNvPr id="13" name="Groupe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orme libre : Form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21" name="Ovale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2" name="Titr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rtlCol="0">
            <a:noAutofit/>
          </a:bodyPr>
          <a:lstStyle>
            <a:lvl1pPr>
              <a:lnSpc>
                <a:spcPct val="100000"/>
              </a:lnSpc>
              <a:defRPr/>
            </a:lvl1pPr>
          </a:lstStyle>
          <a:p>
            <a:pPr rtl="0"/>
            <a:r>
              <a:rPr lang="fr-FR"/>
              <a:t>Modifiez le style du titre</a:t>
            </a:r>
            <a:endParaRPr lang="fr-FR" dirty="0"/>
          </a:p>
        </p:txBody>
      </p:sp>
      <p:sp>
        <p:nvSpPr>
          <p:cNvPr id="3" name="Espace réservé du contenu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rtlCol="0">
            <a:no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u contenu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rtlCol="0">
            <a:no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5" name="Espace réservé de la date 4">
            <a:extLst>
              <a:ext uri="{FF2B5EF4-FFF2-40B4-BE49-F238E27FC236}">
                <a16:creationId xmlns:a16="http://schemas.microsoft.com/office/drawing/2014/main" id="{BB99A8AF-0998-4613-B1D8-C14ECBFFDF67}"/>
              </a:ext>
            </a:extLst>
          </p:cNvPr>
          <p:cNvSpPr>
            <a:spLocks noGrp="1"/>
          </p:cNvSpPr>
          <p:nvPr>
            <p:ph type="dt" sz="half" idx="10"/>
          </p:nvPr>
        </p:nvSpPr>
        <p:spPr/>
        <p:txBody>
          <a:bodyPr rtlCol="0">
            <a:noAutofit/>
          </a:bodyPr>
          <a:lstStyle/>
          <a:p>
            <a:pPr rtl="0"/>
            <a:r>
              <a:rPr lang="fr-FR"/>
              <a:t>Mardi 2 février 20XX</a:t>
            </a:r>
          </a:p>
        </p:txBody>
      </p:sp>
      <p:sp>
        <p:nvSpPr>
          <p:cNvPr id="6" name="Espace réservé du pied de page 5">
            <a:extLst>
              <a:ext uri="{FF2B5EF4-FFF2-40B4-BE49-F238E27FC236}">
                <a16:creationId xmlns:a16="http://schemas.microsoft.com/office/drawing/2014/main" id="{66E44EAA-B8A9-4428-A9DF-1174DA940990}"/>
              </a:ext>
            </a:extLst>
          </p:cNvPr>
          <p:cNvSpPr>
            <a:spLocks noGrp="1"/>
          </p:cNvSpPr>
          <p:nvPr>
            <p:ph type="ftr" sz="quarter" idx="11"/>
          </p:nvPr>
        </p:nvSpPr>
        <p:spPr/>
        <p:txBody>
          <a:bodyPr rtlCol="0">
            <a:noAutofit/>
          </a:bodyPr>
          <a:lstStyle/>
          <a:p>
            <a:pPr rtl="0"/>
            <a:r>
              <a:rPr lang="fr-FR"/>
              <a:t>Exemple de Texte de Pied de page</a:t>
            </a:r>
          </a:p>
        </p:txBody>
      </p:sp>
      <p:sp>
        <p:nvSpPr>
          <p:cNvPr id="7" name="Espace réservé du numéro de diapositive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fr-FR"/>
              <a:t>Mardi 2 février 20XX</a:t>
            </a:r>
          </a:p>
        </p:txBody>
      </p:sp>
      <p:sp>
        <p:nvSpPr>
          <p:cNvPr id="3" name="Espace réservé du pied de page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fr-FR"/>
              <a:t>Exemple de Texte de Pied de page</a:t>
            </a:r>
          </a:p>
        </p:txBody>
      </p:sp>
      <p:sp>
        <p:nvSpPr>
          <p:cNvPr id="4" name="Espace réservé du numéro de diapositive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orme libre : Form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2" name="Ovale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2" name="Titr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rtlCol="0" anchor="t">
            <a:noAutofit/>
          </a:bodyPr>
          <a:lstStyle>
            <a:lvl1pPr>
              <a:lnSpc>
                <a:spcPct val="100000"/>
              </a:lnSpc>
              <a:defRPr sz="3200"/>
            </a:lvl1pPr>
          </a:lstStyle>
          <a:p>
            <a:pPr rtl="0"/>
            <a:r>
              <a:rPr lang="fr-FR"/>
              <a:t>Modifiez le style du titre</a:t>
            </a:r>
            <a:endParaRPr lang="fr-FR" dirty="0"/>
          </a:p>
        </p:txBody>
      </p:sp>
      <p:sp>
        <p:nvSpPr>
          <p:cNvPr id="3" name="Espace réservé du contenu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rtlCol="0">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u texte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rtlCol="0">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a:t>Cliquez pour modifier les styles du texte du masque</a:t>
            </a:r>
          </a:p>
        </p:txBody>
      </p:sp>
      <p:sp>
        <p:nvSpPr>
          <p:cNvPr id="5" name="Espace réservé de la date 4">
            <a:extLst>
              <a:ext uri="{FF2B5EF4-FFF2-40B4-BE49-F238E27FC236}">
                <a16:creationId xmlns:a16="http://schemas.microsoft.com/office/drawing/2014/main" id="{EBD47AB1-6EB5-4E2C-B4A7-42DC643E9FF9}"/>
              </a:ext>
            </a:extLst>
          </p:cNvPr>
          <p:cNvSpPr>
            <a:spLocks noGrp="1"/>
          </p:cNvSpPr>
          <p:nvPr>
            <p:ph type="dt" sz="half" idx="10"/>
          </p:nvPr>
        </p:nvSpPr>
        <p:spPr/>
        <p:txBody>
          <a:bodyPr rtlCol="0">
            <a:noAutofit/>
          </a:bodyPr>
          <a:lstStyle/>
          <a:p>
            <a:pPr rtl="0"/>
            <a:r>
              <a:rPr lang="fr-FR"/>
              <a:t>Mardi 2 février 20XX</a:t>
            </a:r>
          </a:p>
        </p:txBody>
      </p:sp>
      <p:sp>
        <p:nvSpPr>
          <p:cNvPr id="6" name="Espace réservé du pied de page 5">
            <a:extLst>
              <a:ext uri="{FF2B5EF4-FFF2-40B4-BE49-F238E27FC236}">
                <a16:creationId xmlns:a16="http://schemas.microsoft.com/office/drawing/2014/main" id="{5BA9D15F-B6ED-46E1-9840-0B625880EE4B}"/>
              </a:ext>
            </a:extLst>
          </p:cNvPr>
          <p:cNvSpPr>
            <a:spLocks noGrp="1"/>
          </p:cNvSpPr>
          <p:nvPr>
            <p:ph type="ftr" sz="quarter" idx="11"/>
          </p:nvPr>
        </p:nvSpPr>
        <p:spPr/>
        <p:txBody>
          <a:bodyPr rtlCol="0">
            <a:noAutofit/>
          </a:bodyPr>
          <a:lstStyle/>
          <a:p>
            <a:pPr rtl="0"/>
            <a:r>
              <a:rPr lang="fr-FR"/>
              <a:t>Exemple de Texte de Pied de page</a:t>
            </a:r>
          </a:p>
        </p:txBody>
      </p:sp>
      <p:sp>
        <p:nvSpPr>
          <p:cNvPr id="7" name="Espace réservé du numéro de diapositive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rtlCol="0" anchor="b" anchorCtr="0">
            <a:noAutofit/>
          </a:bodyPr>
          <a:lstStyle>
            <a:lvl1pPr>
              <a:defRPr/>
            </a:lvl1pPr>
          </a:lstStyle>
          <a:p>
            <a:pPr rtl="0"/>
            <a:r>
              <a:rPr lang="fr-FR"/>
              <a:t>Cliquez pour ajouter un titre</a:t>
            </a:r>
          </a:p>
        </p:txBody>
      </p:sp>
      <p:sp>
        <p:nvSpPr>
          <p:cNvPr id="7" name="Espace réservé du contenu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rtlCol="0" anchor="t" anchorCtr="0">
            <a:noAutofit/>
          </a:bodyPr>
          <a:lstStyle>
            <a:lvl1pPr>
              <a:buNone/>
              <a:defRPr/>
            </a:lvl1pPr>
          </a:lstStyle>
          <a:p>
            <a:pPr rtl="0">
              <a:lnSpc>
                <a:spcPct val="120000"/>
              </a:lnSpc>
            </a:pPr>
            <a:r>
              <a:rPr lang="fr-FR" sz="1600"/>
              <a:t>Cliquer pour ajouter du texte</a:t>
            </a:r>
          </a:p>
        </p:txBody>
      </p:sp>
      <p:sp>
        <p:nvSpPr>
          <p:cNvPr id="17" name="Espace réservé d’image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rtlCol="0">
            <a:noAutofit/>
          </a:bodyPr>
          <a:lstStyle/>
          <a:p>
            <a:pPr rtl="0"/>
            <a:r>
              <a:rPr lang="fr-FR"/>
              <a:t>Cliquez sur l'icône pour ajouter une image</a:t>
            </a:r>
          </a:p>
        </p:txBody>
      </p:sp>
      <p:sp>
        <p:nvSpPr>
          <p:cNvPr id="22" name="Espace réservé d’image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rtlCol="0">
            <a:noAutofit/>
          </a:bodyPr>
          <a:lstStyle/>
          <a:p>
            <a:pPr rtl="0"/>
            <a:r>
              <a:rPr lang="fr-FR"/>
              <a:t>Cliquez sur l'icône pour ajouter une image</a:t>
            </a:r>
          </a:p>
        </p:txBody>
      </p:sp>
      <p:sp>
        <p:nvSpPr>
          <p:cNvPr id="25" name="Espace réservé d’image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rtlCol="0">
            <a:noAutofit/>
          </a:bodyPr>
          <a:lstStyle/>
          <a:p>
            <a:pPr rtl="0"/>
            <a:r>
              <a:rPr lang="fr-FR"/>
              <a:t>Cliquez sur l'icône pour ajouter une image</a:t>
            </a:r>
          </a:p>
        </p:txBody>
      </p:sp>
      <p:sp>
        <p:nvSpPr>
          <p:cNvPr id="2" name="Espace réservé de la date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fr-FR"/>
              <a:t>Mardi 2 février 20XX</a:t>
            </a:r>
          </a:p>
        </p:txBody>
      </p:sp>
      <p:sp>
        <p:nvSpPr>
          <p:cNvPr id="3" name="Espace réservé du pied de page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fr-FR"/>
              <a:t>Exemple de Texte de Pied de page</a:t>
            </a:r>
          </a:p>
        </p:txBody>
      </p:sp>
      <p:sp>
        <p:nvSpPr>
          <p:cNvPr id="4" name="Espace réservé du numéro de diapositive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
        <p:nvSpPr>
          <p:cNvPr id="6" name="Ovale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nvGrpSpPr>
          <p:cNvPr id="10" name="Groupe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orme libre : Form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2" name="Ovale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rtlCol="0" anchor="t" anchorCtr="0">
            <a:noAutofit/>
          </a:bodyPr>
          <a:lstStyle/>
          <a:p>
            <a:pPr rtl="0"/>
            <a:r>
              <a:rPr lang="fr-FR"/>
              <a:t>Modifiez le style du titre</a:t>
            </a:r>
            <a:endParaRPr lang="fr-FR" dirty="0"/>
          </a:p>
        </p:txBody>
      </p:sp>
      <p:sp>
        <p:nvSpPr>
          <p:cNvPr id="12" name="Espace réservé d’image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rtlCol="0">
            <a:noAutofit/>
          </a:bodyPr>
          <a:lstStyle/>
          <a:p>
            <a:pPr rtl="0"/>
            <a:r>
              <a:rPr lang="fr-FR"/>
              <a:t>Cliquez sur l'icône pour ajouter une image</a:t>
            </a:r>
          </a:p>
        </p:txBody>
      </p:sp>
      <p:sp>
        <p:nvSpPr>
          <p:cNvPr id="18" name="Espace réservé d’image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rtlCol="0">
            <a:noAutofit/>
          </a:bodyPr>
          <a:lstStyle/>
          <a:p>
            <a:pPr rtl="0"/>
            <a:r>
              <a:rPr lang="fr-FR"/>
              <a:t>Cliquez sur l'icône pour ajouter une image</a:t>
            </a:r>
          </a:p>
        </p:txBody>
      </p:sp>
      <p:sp>
        <p:nvSpPr>
          <p:cNvPr id="19" name="Espace réservé d’image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rtlCol="0">
            <a:noAutofit/>
          </a:bodyPr>
          <a:lstStyle/>
          <a:p>
            <a:pPr rtl="0"/>
            <a:r>
              <a:rPr lang="fr-FR"/>
              <a:t>Cliquez sur l'icône pour ajouter une image</a:t>
            </a:r>
          </a:p>
        </p:txBody>
      </p:sp>
      <p:sp>
        <p:nvSpPr>
          <p:cNvPr id="20" name="Espace réservé d’image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rtlCol="0">
            <a:noAutofit/>
          </a:bodyPr>
          <a:lstStyle/>
          <a:p>
            <a:pPr rtl="0"/>
            <a:r>
              <a:rPr lang="fr-FR"/>
              <a:t>Cliquez sur l'icône pour ajouter une image</a:t>
            </a:r>
          </a:p>
        </p:txBody>
      </p:sp>
      <p:sp>
        <p:nvSpPr>
          <p:cNvPr id="2" name="Espace réservé de la date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fr-FR"/>
              <a:t>Mardi 2 février 20XX</a:t>
            </a:r>
          </a:p>
        </p:txBody>
      </p:sp>
      <p:sp>
        <p:nvSpPr>
          <p:cNvPr id="3" name="Espace réservé du pied de page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fr-FR"/>
              <a:t>Exemple de Texte de Pied de page</a:t>
            </a:r>
          </a:p>
        </p:txBody>
      </p:sp>
      <p:sp>
        <p:nvSpPr>
          <p:cNvPr id="4" name="Espace réservé du numéro de diapositive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
        <p:nvSpPr>
          <p:cNvPr id="11" name="Espace réservé du contenu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rtlCol="0">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rtl="0"/>
            <a:r>
              <a:rPr lang="fr-FR"/>
              <a:t>Cliquez pour modifier les styles du texte du masque</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aut de section">
    <p:bg>
      <p:bgRef idx="1001">
        <a:schemeClr val="bg1"/>
      </p:bgRef>
    </p:bg>
    <p:spTree>
      <p:nvGrpSpPr>
        <p:cNvPr id="1" name=""/>
        <p:cNvGrpSpPr/>
        <p:nvPr/>
      </p:nvGrpSpPr>
      <p:grpSpPr>
        <a:xfrm>
          <a:off x="0" y="0"/>
          <a:ext cx="0" cy="0"/>
          <a:chOff x="0" y="0"/>
          <a:chExt cx="0" cy="0"/>
        </a:xfrm>
      </p:grpSpPr>
      <p:sp>
        <p:nvSpPr>
          <p:cNvPr id="8" name="Espace réservé d’image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rtlCol="0"/>
          <a:lstStyle/>
          <a:p>
            <a:pPr rtl="0"/>
            <a:r>
              <a:rPr lang="fr-FR"/>
              <a:t>Cliquez sur l'icône pour ajouter une image</a:t>
            </a:r>
          </a:p>
        </p:txBody>
      </p:sp>
      <p:sp>
        <p:nvSpPr>
          <p:cNvPr id="4" name="Espace réservé de la date 3">
            <a:extLst>
              <a:ext uri="{FF2B5EF4-FFF2-40B4-BE49-F238E27FC236}">
                <a16:creationId xmlns:a16="http://schemas.microsoft.com/office/drawing/2014/main" id="{56403DDF-462A-45CE-931B-010AB4F73C3F}"/>
              </a:ext>
            </a:extLst>
          </p:cNvPr>
          <p:cNvSpPr>
            <a:spLocks noGrp="1"/>
          </p:cNvSpPr>
          <p:nvPr>
            <p:ph type="dt" sz="half" idx="10"/>
          </p:nvPr>
        </p:nvSpPr>
        <p:spPr/>
        <p:txBody>
          <a:bodyPr rtlCol="0"/>
          <a:lstStyle/>
          <a:p>
            <a:pPr rtl="0"/>
            <a:r>
              <a:rPr lang="fr-FR"/>
              <a:t>Mardi 2 février 20XX</a:t>
            </a:r>
          </a:p>
        </p:txBody>
      </p:sp>
      <p:sp>
        <p:nvSpPr>
          <p:cNvPr id="5" name="Espace réservé du pied de page 4">
            <a:extLst>
              <a:ext uri="{FF2B5EF4-FFF2-40B4-BE49-F238E27FC236}">
                <a16:creationId xmlns:a16="http://schemas.microsoft.com/office/drawing/2014/main" id="{39E10702-2ACF-4768-9E91-8CB87B89594D}"/>
              </a:ext>
            </a:extLst>
          </p:cNvPr>
          <p:cNvSpPr>
            <a:spLocks noGrp="1"/>
          </p:cNvSpPr>
          <p:nvPr>
            <p:ph type="ftr" sz="quarter" idx="11"/>
          </p:nvPr>
        </p:nvSpPr>
        <p:spPr/>
        <p:txBody>
          <a:bodyPr rtlCol="0"/>
          <a:lstStyle/>
          <a:p>
            <a:pPr rtl="0"/>
            <a:r>
              <a:rPr lang="fr-FR"/>
              <a:t>Exemple de Texte de Pied de page</a:t>
            </a:r>
          </a:p>
        </p:txBody>
      </p:sp>
      <p:sp>
        <p:nvSpPr>
          <p:cNvPr id="6" name="Espace réservé du numéro de diapositive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rtlCol="0"/>
          <a:lstStyle/>
          <a:p>
            <a:pPr rtl="0"/>
            <a:fld id="{DBA1B0FB-D917-4C8C-928F-313BD683BF39}" type="slidenum">
              <a:rPr lang="fr-FR" smtClean="0"/>
              <a:t>‹N°›</a:t>
            </a:fld>
            <a:endParaRPr lang="fr-FR"/>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5" name="Titr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rtlCol="0" anchor="b" anchorCtr="0">
            <a:noAutofit/>
          </a:bodyPr>
          <a:lstStyle>
            <a:lvl1pPr>
              <a:defRPr sz="6400"/>
            </a:lvl1pPr>
          </a:lstStyle>
          <a:p>
            <a:pPr rtl="0"/>
            <a:r>
              <a:rPr lang="fr-FR"/>
              <a:t>Modifiez le style du titre</a:t>
            </a:r>
            <a:endParaRPr lang="fr-FR" dirty="0"/>
          </a:p>
        </p:txBody>
      </p:sp>
      <p:sp>
        <p:nvSpPr>
          <p:cNvPr id="16" name="Sous-titr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rtlCol="0">
            <a:noAutofit/>
          </a:bodyPr>
          <a:lstStyle>
            <a:lvl1pPr>
              <a:buNone/>
              <a:defRPr sz="2400"/>
            </a:lvl1pPr>
          </a:lstStyle>
          <a:p>
            <a:pPr rtl="0"/>
            <a:r>
              <a:rPr lang="fr-FR">
                <a:solidFill>
                  <a:schemeClr val="tx1">
                    <a:alpha val="60000"/>
                  </a:schemeClr>
                </a:solidFill>
              </a:rPr>
              <a:t>Modifiez le style des sous-titres du masque</a:t>
            </a:r>
            <a:endParaRPr lang="fr-FR"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aut de section">
    <p:bg>
      <p:bgRef idx="1001">
        <a:schemeClr val="bg1"/>
      </p:bgRef>
    </p:bg>
    <p:spTree>
      <p:nvGrpSpPr>
        <p:cNvPr id="1" name=""/>
        <p:cNvGrpSpPr/>
        <p:nvPr/>
      </p:nvGrpSpPr>
      <p:grpSpPr>
        <a:xfrm>
          <a:off x="0" y="0"/>
          <a:ext cx="0" cy="0"/>
          <a:chOff x="0" y="0"/>
          <a:chExt cx="0" cy="0"/>
        </a:xfrm>
      </p:grpSpPr>
      <p:sp>
        <p:nvSpPr>
          <p:cNvPr id="8" name="Espace réservé d’image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rtlCol="0"/>
          <a:lstStyle/>
          <a:p>
            <a:pPr rtl="0"/>
            <a:r>
              <a:rPr lang="fr-FR"/>
              <a:t>Cliquez sur l'icône pour ajouter une image</a:t>
            </a:r>
          </a:p>
        </p:txBody>
      </p:sp>
      <p:sp>
        <p:nvSpPr>
          <p:cNvPr id="16" name="Sous-titr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rtlCol="0">
            <a:noAutofit/>
          </a:bodyPr>
          <a:lstStyle>
            <a:lvl1pPr marL="548640" indent="0">
              <a:lnSpc>
                <a:spcPct val="200000"/>
              </a:lnSpc>
              <a:buNone/>
              <a:defRPr/>
            </a:lvl1pPr>
          </a:lstStyle>
          <a:p>
            <a:pPr rtl="0"/>
            <a:r>
              <a:rPr lang="fr-FR">
                <a:solidFill>
                  <a:schemeClr val="tx1">
                    <a:alpha val="60000"/>
                  </a:schemeClr>
                </a:solidFill>
              </a:rPr>
              <a:t>Modifiez le style des sous-titres du masque</a:t>
            </a:r>
            <a:endParaRPr lang="fr-FR" dirty="0">
              <a:solidFill>
                <a:schemeClr val="tx1">
                  <a:alpha val="60000"/>
                </a:schemeClr>
              </a:solidFill>
            </a:endParaRPr>
          </a:p>
        </p:txBody>
      </p:sp>
      <p:sp>
        <p:nvSpPr>
          <p:cNvPr id="15" name="Titr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rtlCol="0" anchor="b" anchorCtr="0">
            <a:noAutofit/>
          </a:bodyPr>
          <a:lstStyle>
            <a:lvl1pPr marL="548640">
              <a:spcAft>
                <a:spcPts val="1200"/>
              </a:spcAft>
              <a:defRPr sz="6400"/>
            </a:lvl1pPr>
          </a:lstStyle>
          <a:p>
            <a:pPr rtl="0"/>
            <a:r>
              <a:rPr lang="fr-FR"/>
              <a:t>Modifiez le style du titre</a:t>
            </a:r>
            <a:endParaRPr lang="fr-FR"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ronologie du tableau graphique">
    <p:spTree>
      <p:nvGrpSpPr>
        <p:cNvPr id="1" name=""/>
        <p:cNvGrpSpPr/>
        <p:nvPr/>
      </p:nvGrpSpPr>
      <p:grpSpPr>
        <a:xfrm>
          <a:off x="0" y="0"/>
          <a:ext cx="0" cy="0"/>
          <a:chOff x="0" y="0"/>
          <a:chExt cx="0" cy="0"/>
        </a:xfrm>
      </p:grpSpPr>
      <p:grpSp>
        <p:nvGrpSpPr>
          <p:cNvPr id="12" name="Groupe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orme libre : Form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solidFill>
                  <a:schemeClr val="tx1"/>
                </a:solidFill>
              </a:endParaRPr>
            </a:p>
          </p:txBody>
        </p:sp>
        <p:sp>
          <p:nvSpPr>
            <p:cNvPr id="14" name="Ovale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5" name="Ovale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6" name="Forme libre : Form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dirty="0">
                <a:solidFill>
                  <a:schemeClr val="tx1"/>
                </a:solidFill>
              </a:endParaRPr>
            </a:p>
          </p:txBody>
        </p:sp>
      </p:grpSp>
      <p:sp>
        <p:nvSpPr>
          <p:cNvPr id="2" name="Titr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fr-FR" dirty="0"/>
            </a:lvl1pPr>
          </a:lstStyle>
          <a:p>
            <a:pPr lvl="0" rtl="0">
              <a:lnSpc>
                <a:spcPct val="100000"/>
              </a:lnSpc>
            </a:pPr>
            <a:r>
              <a:rPr lang="fr-FR"/>
              <a:t>Modifiez le style du titre</a:t>
            </a:r>
          </a:p>
        </p:txBody>
      </p:sp>
      <p:sp>
        <p:nvSpPr>
          <p:cNvPr id="3" name="Espace réservé du contenu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rtlCol="0">
            <a:noAutofit/>
          </a:body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endParaRPr lang="fr-FR" dirty="0"/>
          </a:p>
        </p:txBody>
      </p:sp>
      <p:sp>
        <p:nvSpPr>
          <p:cNvPr id="4" name="Espace réservé de la date 3">
            <a:extLst>
              <a:ext uri="{FF2B5EF4-FFF2-40B4-BE49-F238E27FC236}">
                <a16:creationId xmlns:a16="http://schemas.microsoft.com/office/drawing/2014/main" id="{4D4EE704-5DCA-484E-85E0-0E3A7B1C5046}"/>
              </a:ext>
            </a:extLst>
          </p:cNvPr>
          <p:cNvSpPr>
            <a:spLocks noGrp="1"/>
          </p:cNvSpPr>
          <p:nvPr>
            <p:ph type="dt" sz="half" idx="10"/>
          </p:nvPr>
        </p:nvSpPr>
        <p:spPr/>
        <p:txBody>
          <a:bodyPr rtlCol="0">
            <a:noAutofit/>
          </a:bodyPr>
          <a:lstStyle/>
          <a:p>
            <a:pPr rtl="0"/>
            <a:r>
              <a:rPr lang="fr-FR"/>
              <a:t>Mardi 2 février 20XX</a:t>
            </a:r>
          </a:p>
        </p:txBody>
      </p:sp>
      <p:sp>
        <p:nvSpPr>
          <p:cNvPr id="5" name="Espace réservé du pied de page 4">
            <a:extLst>
              <a:ext uri="{FF2B5EF4-FFF2-40B4-BE49-F238E27FC236}">
                <a16:creationId xmlns:a16="http://schemas.microsoft.com/office/drawing/2014/main" id="{4CA69B66-1C18-44A2-93F7-97DED26F24AB}"/>
              </a:ext>
            </a:extLst>
          </p:cNvPr>
          <p:cNvSpPr>
            <a:spLocks noGrp="1"/>
          </p:cNvSpPr>
          <p:nvPr>
            <p:ph type="ftr" sz="quarter" idx="11"/>
          </p:nvPr>
        </p:nvSpPr>
        <p:spPr/>
        <p:txBody>
          <a:bodyPr rtlCol="0">
            <a:noAutofit/>
          </a:bodyPr>
          <a:lstStyle/>
          <a:p>
            <a:pPr rtl="0"/>
            <a:r>
              <a:rPr lang="fr-FR"/>
              <a:t>Exemple de Texte de Pied de page</a:t>
            </a:r>
          </a:p>
        </p:txBody>
      </p:sp>
      <p:sp>
        <p:nvSpPr>
          <p:cNvPr id="6" name="Espace réservé du numéro de diapositive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itation">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rtlCol="0" anchor="b" anchorCtr="0">
            <a:noAutofit/>
          </a:bodyPr>
          <a:lstStyle>
            <a:lvl1pPr>
              <a:defRPr sz="4000"/>
            </a:lvl1pPr>
          </a:lstStyle>
          <a:p>
            <a:pPr rtl="0"/>
            <a:r>
              <a:rPr lang="fr-FR"/>
              <a:t>Modifiez le style du titre</a:t>
            </a:r>
            <a:endParaRPr lang="fr-FR" dirty="0"/>
          </a:p>
        </p:txBody>
      </p:sp>
      <p:grpSp>
        <p:nvGrpSpPr>
          <p:cNvPr id="8" name="Groupe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orme libre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0" name="Forme libre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1" name="Forme libre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12" name="Ovale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7" name="Espace réservé du contenu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rtlCol="0">
            <a:noAutofit/>
          </a:bodyPr>
          <a:lstStyle>
            <a:lvl1pPr>
              <a:buNone/>
              <a:defRPr sz="2400"/>
            </a:lvl1pPr>
            <a:lvl2pPr>
              <a:defRPr sz="2000"/>
            </a:lvl2pPr>
            <a:lvl3pPr>
              <a:defRPr sz="2000"/>
            </a:lvl3pPr>
            <a:lvl4pPr>
              <a:defRPr sz="2000"/>
            </a:lvl4pPr>
            <a:lvl5pPr>
              <a:defRPr sz="2000"/>
            </a:lvl5pPr>
          </a:lstStyle>
          <a:p>
            <a:pPr lvl="0" rtl="0"/>
            <a:r>
              <a:rPr lang="fr-FR"/>
              <a:t>Cliquez pour modifier les styles du texte du masque</a:t>
            </a:r>
          </a:p>
        </p:txBody>
      </p:sp>
      <p:sp>
        <p:nvSpPr>
          <p:cNvPr id="15" name="Espace réservé d’image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rtlCol="0">
            <a:noAutofit/>
          </a:bodyPr>
          <a:lstStyle/>
          <a:p>
            <a:pPr rtl="0"/>
            <a:r>
              <a:rPr lang="fr-FR"/>
              <a:t>Cliquez sur l'icône pour ajouter une image</a:t>
            </a:r>
          </a:p>
        </p:txBody>
      </p:sp>
      <p:sp>
        <p:nvSpPr>
          <p:cNvPr id="2" name="Espace réservé de la date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fr-FR"/>
              <a:t>Mardi 2 février 20XX</a:t>
            </a:r>
          </a:p>
        </p:txBody>
      </p:sp>
      <p:sp>
        <p:nvSpPr>
          <p:cNvPr id="3" name="Espace réservé du pied de page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fr-FR"/>
              <a:t>Exemple de Texte de Pied de page</a:t>
            </a:r>
          </a:p>
        </p:txBody>
      </p:sp>
      <p:sp>
        <p:nvSpPr>
          <p:cNvPr id="4" name="Espace réservé du numéro de diapositive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Équip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a:p>
        </p:txBody>
      </p:sp>
      <p:sp>
        <p:nvSpPr>
          <p:cNvPr id="34" name="Ovale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40" name="Titr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rtlCol="0">
            <a:noAutofit/>
          </a:bodyPr>
          <a:lstStyle/>
          <a:p>
            <a:pPr rtl="0"/>
            <a:r>
              <a:rPr lang="fr-FR"/>
              <a:t>Équipe</a:t>
            </a:r>
          </a:p>
        </p:txBody>
      </p:sp>
      <p:grpSp>
        <p:nvGrpSpPr>
          <p:cNvPr id="51" name="Groupe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orme libre : Form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a:p>
          </p:txBody>
        </p:sp>
        <p:sp>
          <p:nvSpPr>
            <p:cNvPr id="53" name="Forme libre : Form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a:solidFill>
                  <a:schemeClr val="tx1"/>
                </a:solidFill>
              </a:endParaRPr>
            </a:p>
          </p:txBody>
        </p:sp>
        <p:sp>
          <p:nvSpPr>
            <p:cNvPr id="54" name="Ovale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55" name="Ovale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grpSp>
      <p:sp>
        <p:nvSpPr>
          <p:cNvPr id="56" name="Espace réservé d’image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rtlCol="0">
            <a:noAutofit/>
          </a:bodyPr>
          <a:lstStyle/>
          <a:p>
            <a:pPr rtl="0"/>
            <a:r>
              <a:rPr lang="fr-FR"/>
              <a:t>Cliquez sur l'icône pour ajouter une image</a:t>
            </a:r>
          </a:p>
        </p:txBody>
      </p:sp>
      <p:sp>
        <p:nvSpPr>
          <p:cNvPr id="57" name="Espace réservé d’image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rtlCol="0">
            <a:noAutofit/>
          </a:bodyPr>
          <a:lstStyle/>
          <a:p>
            <a:pPr rtl="0"/>
            <a:r>
              <a:rPr lang="fr-FR"/>
              <a:t>Cliquez sur l'icône pour ajouter une image</a:t>
            </a:r>
          </a:p>
        </p:txBody>
      </p:sp>
      <p:sp>
        <p:nvSpPr>
          <p:cNvPr id="58" name="Espace réservé d’image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rtlCol="0">
            <a:noAutofit/>
          </a:bodyPr>
          <a:lstStyle/>
          <a:p>
            <a:pPr rtl="0"/>
            <a:r>
              <a:rPr lang="fr-FR"/>
              <a:t>Cliquez sur l'icône pour ajouter une image</a:t>
            </a:r>
            <a:endParaRPr lang="fr-FR" dirty="0"/>
          </a:p>
        </p:txBody>
      </p:sp>
      <p:sp>
        <p:nvSpPr>
          <p:cNvPr id="59" name="Espace réservé d’image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rtlCol="0">
            <a:noAutofit/>
          </a:bodyPr>
          <a:lstStyle/>
          <a:p>
            <a:pPr rtl="0"/>
            <a:r>
              <a:rPr lang="fr-FR"/>
              <a:t>Cliquez sur l'icône pour ajouter une image</a:t>
            </a:r>
          </a:p>
        </p:txBody>
      </p:sp>
      <p:sp>
        <p:nvSpPr>
          <p:cNvPr id="63" name="Espace réservé du texte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rtlCol="0">
            <a:noAutofit/>
          </a:bodyPr>
          <a:lstStyle>
            <a:lvl1pPr>
              <a:buNone/>
              <a:defRPr sz="2000" b="1"/>
            </a:lvl1pPr>
          </a:lstStyle>
          <a:p>
            <a:pPr lvl="0" rtl="0"/>
            <a:r>
              <a:rPr lang="fr-FR"/>
              <a:t>Nom</a:t>
            </a:r>
          </a:p>
        </p:txBody>
      </p:sp>
      <p:sp>
        <p:nvSpPr>
          <p:cNvPr id="61" name="Espace réservé du texte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rtlCol="0">
            <a:noAutofit/>
          </a:bodyPr>
          <a:lstStyle>
            <a:lvl1pPr>
              <a:buNone/>
              <a:defRPr sz="1800"/>
            </a:lvl1pPr>
          </a:lstStyle>
          <a:p>
            <a:pPr lvl="0" rtl="0"/>
            <a:r>
              <a:rPr lang="fr-FR"/>
              <a:t>Titre</a:t>
            </a:r>
          </a:p>
        </p:txBody>
      </p:sp>
      <p:sp>
        <p:nvSpPr>
          <p:cNvPr id="65" name="Espace réservé du texte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rtlCol="0">
            <a:noAutofit/>
          </a:bodyPr>
          <a:lstStyle>
            <a:lvl1pPr>
              <a:buNone/>
              <a:defRPr sz="2000" b="1"/>
            </a:lvl1pPr>
          </a:lstStyle>
          <a:p>
            <a:pPr lvl="0" rtl="0"/>
            <a:r>
              <a:rPr lang="fr-FR"/>
              <a:t>Nom</a:t>
            </a:r>
          </a:p>
        </p:txBody>
      </p:sp>
      <p:sp>
        <p:nvSpPr>
          <p:cNvPr id="64" name="Espace réservé du texte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rtlCol="0">
            <a:noAutofit/>
          </a:bodyPr>
          <a:lstStyle>
            <a:lvl1pPr>
              <a:buNone/>
              <a:defRPr sz="1800"/>
            </a:lvl1pPr>
          </a:lstStyle>
          <a:p>
            <a:pPr lvl="0" rtl="0"/>
            <a:r>
              <a:rPr lang="fr-FR"/>
              <a:t>Titre</a:t>
            </a:r>
          </a:p>
        </p:txBody>
      </p:sp>
      <p:sp>
        <p:nvSpPr>
          <p:cNvPr id="67" name="Espace réservé du texte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rtlCol="0">
            <a:noAutofit/>
          </a:bodyPr>
          <a:lstStyle>
            <a:lvl1pPr>
              <a:buNone/>
              <a:defRPr sz="2000" b="1"/>
            </a:lvl1pPr>
          </a:lstStyle>
          <a:p>
            <a:pPr lvl="0" rtl="0"/>
            <a:r>
              <a:rPr lang="fr-FR"/>
              <a:t>Nom</a:t>
            </a:r>
          </a:p>
        </p:txBody>
      </p:sp>
      <p:sp>
        <p:nvSpPr>
          <p:cNvPr id="66" name="Espace réservé du texte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rtlCol="0">
            <a:noAutofit/>
          </a:bodyPr>
          <a:lstStyle>
            <a:lvl1pPr>
              <a:buNone/>
              <a:defRPr sz="1800"/>
            </a:lvl1pPr>
          </a:lstStyle>
          <a:p>
            <a:pPr lvl="0" rtl="0"/>
            <a:r>
              <a:rPr lang="fr-FR"/>
              <a:t>Titre</a:t>
            </a:r>
          </a:p>
        </p:txBody>
      </p:sp>
      <p:sp>
        <p:nvSpPr>
          <p:cNvPr id="69" name="Espace réservé du texte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rtlCol="0">
            <a:noAutofit/>
          </a:bodyPr>
          <a:lstStyle>
            <a:lvl1pPr>
              <a:buNone/>
              <a:defRPr sz="2000" b="1"/>
            </a:lvl1pPr>
          </a:lstStyle>
          <a:p>
            <a:pPr lvl="0" rtl="0"/>
            <a:r>
              <a:rPr lang="fr-FR"/>
              <a:t>Nom</a:t>
            </a:r>
          </a:p>
        </p:txBody>
      </p:sp>
      <p:sp>
        <p:nvSpPr>
          <p:cNvPr id="68" name="Espace réservé du texte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rtlCol="0">
            <a:noAutofit/>
          </a:bodyPr>
          <a:lstStyle>
            <a:lvl1pPr>
              <a:buNone/>
              <a:defRPr sz="1800"/>
            </a:lvl1pPr>
          </a:lstStyle>
          <a:p>
            <a:pPr lvl="0" rtl="0"/>
            <a:r>
              <a:rPr lang="fr-FR"/>
              <a:t>Titre</a:t>
            </a:r>
          </a:p>
        </p:txBody>
      </p:sp>
      <p:sp>
        <p:nvSpPr>
          <p:cNvPr id="4" name="Espace réservé de la date 3">
            <a:extLst>
              <a:ext uri="{FF2B5EF4-FFF2-40B4-BE49-F238E27FC236}">
                <a16:creationId xmlns:a16="http://schemas.microsoft.com/office/drawing/2014/main" id="{D8661572-1A59-4E3B-BA65-3329E9468C69}"/>
              </a:ext>
            </a:extLst>
          </p:cNvPr>
          <p:cNvSpPr>
            <a:spLocks noGrp="1"/>
          </p:cNvSpPr>
          <p:nvPr>
            <p:ph type="dt" sz="half" idx="10"/>
          </p:nvPr>
        </p:nvSpPr>
        <p:spPr/>
        <p:txBody>
          <a:bodyPr rtlCol="0">
            <a:noAutofit/>
          </a:bodyPr>
          <a:lstStyle/>
          <a:p>
            <a:pPr rtl="0"/>
            <a:r>
              <a:rPr lang="fr-FR"/>
              <a:t>Mardi 2 février 20XX</a:t>
            </a:r>
            <a:endParaRPr lang="fr-FR" dirty="0"/>
          </a:p>
        </p:txBody>
      </p:sp>
      <p:sp>
        <p:nvSpPr>
          <p:cNvPr id="5" name="Espace réservé du pied de page 4">
            <a:extLst>
              <a:ext uri="{FF2B5EF4-FFF2-40B4-BE49-F238E27FC236}">
                <a16:creationId xmlns:a16="http://schemas.microsoft.com/office/drawing/2014/main" id="{AFEF84F1-99FE-4F0B-9E76-F581C2C1B6D9}"/>
              </a:ext>
            </a:extLst>
          </p:cNvPr>
          <p:cNvSpPr>
            <a:spLocks noGrp="1"/>
          </p:cNvSpPr>
          <p:nvPr>
            <p:ph type="ftr" sz="quarter" idx="11"/>
          </p:nvPr>
        </p:nvSpPr>
        <p:spPr/>
        <p:txBody>
          <a:bodyPr rtlCol="0">
            <a:noAutofit/>
          </a:bodyPr>
          <a:lstStyle/>
          <a:p>
            <a:pPr rtl="0"/>
            <a:r>
              <a:rPr lang="fr-FR"/>
              <a:t>Exemple de Texte de Pied de page</a:t>
            </a:r>
          </a:p>
        </p:txBody>
      </p:sp>
      <p:sp>
        <p:nvSpPr>
          <p:cNvPr id="6" name="Espace réservé du numéro de diapositive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u 2 colonnes (diapositive de comparaison)">
    <p:spTree>
      <p:nvGrpSpPr>
        <p:cNvPr id="1" name=""/>
        <p:cNvGrpSpPr/>
        <p:nvPr/>
      </p:nvGrpSpPr>
      <p:grpSpPr>
        <a:xfrm>
          <a:off x="0" y="0"/>
          <a:ext cx="0" cy="0"/>
          <a:chOff x="0" y="0"/>
          <a:chExt cx="0" cy="0"/>
        </a:xfrm>
      </p:grpSpPr>
      <p:sp>
        <p:nvSpPr>
          <p:cNvPr id="12" name="Ovale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fr-FR"/>
          </a:p>
        </p:txBody>
      </p:sp>
      <p:sp>
        <p:nvSpPr>
          <p:cNvPr id="2" name="Titr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fr-FR" sz="4800" dirty="0"/>
            </a:lvl1pPr>
          </a:lstStyle>
          <a:p>
            <a:pPr lvl="0" rtl="0">
              <a:lnSpc>
                <a:spcPct val="100000"/>
              </a:lnSpc>
            </a:pPr>
            <a:r>
              <a:rPr lang="fr-FR"/>
              <a:t>Modifiez le style du titre</a:t>
            </a:r>
          </a:p>
        </p:txBody>
      </p:sp>
      <p:sp>
        <p:nvSpPr>
          <p:cNvPr id="3" name="Espace réservé du texte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rtlCol="0"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a:t>Cliquez pour modifier les styles du texte du masque</a:t>
            </a:r>
          </a:p>
        </p:txBody>
      </p:sp>
      <p:sp>
        <p:nvSpPr>
          <p:cNvPr id="4" name="Espace réservé du contenu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5" name="Espace réservé du texte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fr-FR" sz="1400" b="0" cap="all" spc="200" baseline="0" dirty="0">
                <a:solidFill>
                  <a:schemeClr val="tx1"/>
                </a:solidFill>
              </a:defRPr>
            </a:lvl1pPr>
          </a:lstStyle>
          <a:p>
            <a:pPr marL="228600" lvl="0" indent="-228600" rtl="0"/>
            <a:r>
              <a:rPr lang="fr-FR"/>
              <a:t>Cliquez pour modifier les styles du texte du masque</a:t>
            </a:r>
          </a:p>
        </p:txBody>
      </p:sp>
      <p:sp>
        <p:nvSpPr>
          <p:cNvPr id="6" name="Espace réservé du contenu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7" name="Espace réservé de la date 6">
            <a:extLst>
              <a:ext uri="{FF2B5EF4-FFF2-40B4-BE49-F238E27FC236}">
                <a16:creationId xmlns:a16="http://schemas.microsoft.com/office/drawing/2014/main" id="{DDCDCD5B-3F26-4AFA-8BD4-E5D8DD2AF494}"/>
              </a:ext>
            </a:extLst>
          </p:cNvPr>
          <p:cNvSpPr>
            <a:spLocks noGrp="1"/>
          </p:cNvSpPr>
          <p:nvPr>
            <p:ph type="dt" sz="half" idx="10"/>
          </p:nvPr>
        </p:nvSpPr>
        <p:spPr/>
        <p:txBody>
          <a:bodyPr rtlCol="0">
            <a:noAutofit/>
          </a:bodyPr>
          <a:lstStyle/>
          <a:p>
            <a:pPr rtl="0"/>
            <a:r>
              <a:rPr lang="fr-FR"/>
              <a:t>Mardi 2 février 20XX</a:t>
            </a:r>
          </a:p>
        </p:txBody>
      </p:sp>
      <p:sp>
        <p:nvSpPr>
          <p:cNvPr id="8" name="Espace réservé du pied de page 7">
            <a:extLst>
              <a:ext uri="{FF2B5EF4-FFF2-40B4-BE49-F238E27FC236}">
                <a16:creationId xmlns:a16="http://schemas.microsoft.com/office/drawing/2014/main" id="{3D10D1EE-83A0-4FB5-9B25-8A73DE891A87}"/>
              </a:ext>
            </a:extLst>
          </p:cNvPr>
          <p:cNvSpPr>
            <a:spLocks noGrp="1"/>
          </p:cNvSpPr>
          <p:nvPr>
            <p:ph type="ftr" sz="quarter" idx="11"/>
          </p:nvPr>
        </p:nvSpPr>
        <p:spPr/>
        <p:txBody>
          <a:bodyPr rtlCol="0">
            <a:noAutofit/>
          </a:bodyPr>
          <a:lstStyle/>
          <a:p>
            <a:pPr rtl="0"/>
            <a:r>
              <a:rPr lang="fr-FR"/>
              <a:t>Exemple de Texte de Pied de page</a:t>
            </a:r>
          </a:p>
        </p:txBody>
      </p:sp>
      <p:sp>
        <p:nvSpPr>
          <p:cNvPr id="9" name="Espace réservé du numéro de diapositive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rtlCol="0">
            <a:noAutofit/>
          </a:bodyPr>
          <a:lstStyle/>
          <a:p>
            <a:pPr rtl="0"/>
            <a:fld id="{DBA1B0FB-D917-4C8C-928F-313BD683BF39}" type="slidenum">
              <a:rPr lang="fr-FR" smtClean="0"/>
              <a:t>‹N°›</a:t>
            </a:fld>
            <a:endParaRPr lang="fr-FR"/>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rtl="0">
              <a:lnSpc>
                <a:spcPct val="100000"/>
              </a:lnSpc>
            </a:pPr>
            <a:r>
              <a:rPr lang="fr-FR"/>
              <a:t>Modifiez le style du titre</a:t>
            </a:r>
            <a:endParaRPr lang="fr-FR" dirty="0"/>
          </a:p>
        </p:txBody>
      </p:sp>
      <p:sp>
        <p:nvSpPr>
          <p:cNvPr id="3" name="Espace réservé du texte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 name="Espace réservé de la date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fr-FR"/>
              <a:t>Mardi 2 février 20XX</a:t>
            </a:r>
            <a:endParaRPr lang="fr-FR" dirty="0"/>
          </a:p>
        </p:txBody>
      </p:sp>
      <p:sp>
        <p:nvSpPr>
          <p:cNvPr id="5" name="Espace réservé du pied de page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fr-FR"/>
              <a:t>Exemple de Texte de Pied de page</a:t>
            </a:r>
            <a:endParaRPr lang="fr-FR" dirty="0"/>
          </a:p>
        </p:txBody>
      </p:sp>
      <p:sp>
        <p:nvSpPr>
          <p:cNvPr id="6" name="Espace réservé du numéro de diapositive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pPr rtl="0"/>
            <a:fld id="{DBA1B0FB-D917-4C8C-928F-313BD683BF39}" type="slidenum">
              <a:rPr lang="fr-FR" smtClean="0"/>
              <a:pPr rtl="0"/>
              <a:t>‹N°›</a:t>
            </a:fld>
            <a:endParaRPr lang="fr-FR"/>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fr-FR"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em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6E938C-9D94-4B05-979A-D39FFC457291}"/>
              </a:ext>
            </a:extLst>
          </p:cNvPr>
          <p:cNvSpPr>
            <a:spLocks noGrp="1"/>
          </p:cNvSpPr>
          <p:nvPr>
            <p:ph type="ctrTitle"/>
          </p:nvPr>
        </p:nvSpPr>
        <p:spPr>
          <a:xfrm>
            <a:off x="7452360" y="0"/>
            <a:ext cx="4739640" cy="2505808"/>
          </a:xfrm>
        </p:spPr>
        <p:txBody>
          <a:bodyPr rtlCol="0" anchor="b" anchorCtr="0">
            <a:normAutofit fontScale="90000"/>
          </a:bodyPr>
          <a:lstStyle/>
          <a:p>
            <a:pPr algn="ctr" rtl="0"/>
            <a:r>
              <a:rPr lang="fr-FR" dirty="0">
                <a:latin typeface="Comic Sans MS" panose="030F0702030302020204" pitchFamily="66" charset="0"/>
              </a:rPr>
              <a:t>AVANCEMENT D’UNE REACTION CHIMIQUE</a:t>
            </a:r>
          </a:p>
        </p:txBody>
      </p:sp>
      <p:pic>
        <p:nvPicPr>
          <p:cNvPr id="14" name="Espace réservé d’image 13" descr="Arrière-plan numérique Point de données">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6" name="Sous-titre 22">
            <a:extLst>
              <a:ext uri="{FF2B5EF4-FFF2-40B4-BE49-F238E27FC236}">
                <a16:creationId xmlns:a16="http://schemas.microsoft.com/office/drawing/2014/main" id="{32F868F7-BF30-5093-E588-A08C2505FF80}"/>
              </a:ext>
            </a:extLst>
          </p:cNvPr>
          <p:cNvSpPr txBox="1">
            <a:spLocks/>
          </p:cNvSpPr>
          <p:nvPr/>
        </p:nvSpPr>
        <p:spPr>
          <a:xfrm>
            <a:off x="7452360" y="5822830"/>
            <a:ext cx="4739640" cy="1035169"/>
          </a:xfrm>
          <a:prstGeom prst="rect">
            <a:avLst/>
          </a:prstGeom>
        </p:spPr>
        <p:txBody>
          <a:bodyPr rtlCol="0"/>
          <a:lst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dirty="0">
                <a:latin typeface="Comic Sans MS" panose="030F0702030302020204" pitchFamily="66" charset="0"/>
              </a:rPr>
              <a:t>Prof-TC</a:t>
            </a:r>
          </a:p>
          <a:p>
            <a:pPr marL="0" indent="0" algn="ctr">
              <a:buNone/>
            </a:pPr>
            <a:r>
              <a:rPr lang="fr-FR" dirty="0">
                <a:latin typeface="Comic Sans MS" panose="030F0702030302020204" pitchFamily="66" charset="0"/>
              </a:rPr>
              <a:t>www.prof-tc.fr</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2378BF34-5919-C288-0B1E-F2A4FB2FC10D}"/>
              </a:ext>
            </a:extLst>
          </p:cNvPr>
          <p:cNvSpPr txBox="1"/>
          <p:nvPr/>
        </p:nvSpPr>
        <p:spPr>
          <a:xfrm>
            <a:off x="-1464" y="0"/>
            <a:ext cx="12193464"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6 - Avancements final et maximal</a:t>
            </a:r>
            <a:endParaRPr lang="fr-FR" sz="3200" dirty="0"/>
          </a:p>
        </p:txBody>
      </p:sp>
      <p:sp>
        <p:nvSpPr>
          <p:cNvPr id="5" name="ZoneTexte 4">
            <a:extLst>
              <a:ext uri="{FF2B5EF4-FFF2-40B4-BE49-F238E27FC236}">
                <a16:creationId xmlns:a16="http://schemas.microsoft.com/office/drawing/2014/main" id="{7A9ED715-4B82-01D1-1010-D85C3000E755}"/>
              </a:ext>
            </a:extLst>
          </p:cNvPr>
          <p:cNvSpPr txBox="1"/>
          <p:nvPr/>
        </p:nvSpPr>
        <p:spPr>
          <a:xfrm>
            <a:off x="0" y="952272"/>
            <a:ext cx="12192000" cy="364574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L’avancement final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400" dirty="0">
                <a:effectLst/>
                <a:latin typeface="Comic Sans MS" panose="030F0702030302020204" pitchFamily="66" charset="0"/>
                <a:ea typeface="Calibri" panose="020F0502020204030204" pitchFamily="34" charset="0"/>
                <a:cs typeface="Arial" panose="020B0604020202020204" pitchFamily="34" charset="0"/>
              </a:rPr>
              <a:t> correspond à l’avancement effectivement observé quand la réaction s’arrête et qu’elle n’évolue plus.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L’avancement maximal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max</a:t>
            </a:r>
            <a:r>
              <a:rPr lang="fr-FR" sz="2400" dirty="0">
                <a:effectLst/>
                <a:latin typeface="Comic Sans MS" panose="030F0702030302020204" pitchFamily="66" charset="0"/>
                <a:ea typeface="Calibri" panose="020F0502020204030204" pitchFamily="34" charset="0"/>
                <a:cs typeface="Arial" panose="020B0604020202020204" pitchFamily="34" charset="0"/>
              </a:rPr>
              <a:t> est l’avancement qui théoriquement pourrait être atteint quand un des réactifs disparaît.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Il existe des cas où l’avancement final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400" dirty="0">
                <a:effectLst/>
                <a:latin typeface="Comic Sans MS" panose="030F0702030302020204" pitchFamily="66" charset="0"/>
                <a:ea typeface="Calibri" panose="020F0502020204030204" pitchFamily="34" charset="0"/>
                <a:cs typeface="Arial" panose="020B0604020202020204" pitchFamily="34" charset="0"/>
              </a:rPr>
              <a:t> est plus faible que l’avancement maximal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max</a:t>
            </a:r>
            <a:r>
              <a:rPr lang="fr-FR" sz="2400" dirty="0">
                <a:effectLst/>
                <a:latin typeface="Comic Sans MS" panose="030F0702030302020204" pitchFamily="66" charset="0"/>
                <a:ea typeface="Calibri" panose="020F0502020204030204" pitchFamily="34" charset="0"/>
                <a:cs typeface="Arial" panose="020B0604020202020204" pitchFamily="34" charset="0"/>
              </a:rPr>
              <a:t>, la réaction semble s’arrêter avant l’épuisement de l’un des réactifs.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491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6E0AA41A-A27A-70E5-A6CF-89D1A2030FF6}"/>
              </a:ext>
            </a:extLst>
          </p:cNvPr>
          <p:cNvSpPr txBox="1"/>
          <p:nvPr/>
        </p:nvSpPr>
        <p:spPr>
          <a:xfrm>
            <a:off x="-1464" y="0"/>
            <a:ext cx="12108472"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7 - Transformations totale et limitée</a:t>
            </a:r>
            <a:endParaRPr lang="fr-FR" sz="3200" dirty="0"/>
          </a:p>
        </p:txBody>
      </p:sp>
      <p:sp>
        <p:nvSpPr>
          <p:cNvPr id="5" name="ZoneTexte 4">
            <a:extLst>
              <a:ext uri="{FF2B5EF4-FFF2-40B4-BE49-F238E27FC236}">
                <a16:creationId xmlns:a16="http://schemas.microsoft.com/office/drawing/2014/main" id="{3DC87224-754F-2C72-981A-541C0F8FB863}"/>
              </a:ext>
            </a:extLst>
          </p:cNvPr>
          <p:cNvSpPr txBox="1"/>
          <p:nvPr/>
        </p:nvSpPr>
        <p:spPr>
          <a:xfrm>
            <a:off x="0" y="646799"/>
            <a:ext cx="12192000" cy="605794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On dit qu’une transformation est totale lorsqu’elle s’arrête quand un réactif vient à manquer (comme par exemple les combustions). On appelle réactif limitant le réactif qui est entièrement consommé. L’avancement final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400" dirty="0">
                <a:effectLst/>
                <a:latin typeface="Comic Sans MS" panose="030F0702030302020204" pitchFamily="66" charset="0"/>
                <a:ea typeface="Calibri" panose="020F0502020204030204" pitchFamily="34" charset="0"/>
                <a:cs typeface="Arial" panose="020B0604020202020204" pitchFamily="34" charset="0"/>
              </a:rPr>
              <a:t> est alors égal à une valeur maximale. C’est l’avancement maximal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max</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Transformation totale: </a:t>
            </a:r>
            <a:r>
              <a:rPr lang="fr-FR" sz="28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8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800" b="1" dirty="0">
                <a:effectLst/>
                <a:latin typeface="Comic Sans MS" panose="030F0702030302020204" pitchFamily="66" charset="0"/>
                <a:ea typeface="Calibri" panose="020F0502020204030204" pitchFamily="34" charset="0"/>
                <a:cs typeface="Arial" panose="020B0604020202020204" pitchFamily="34" charset="0"/>
              </a:rPr>
              <a:t> = </a:t>
            </a:r>
            <a:r>
              <a:rPr lang="fr-FR" sz="28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800" b="1" baseline="-25000" dirty="0" err="1">
                <a:effectLst/>
                <a:latin typeface="Comic Sans MS" panose="030F0702030302020204" pitchFamily="66" charset="0"/>
                <a:ea typeface="Calibri" panose="020F0502020204030204" pitchFamily="34" charset="0"/>
                <a:cs typeface="Arial" panose="020B0604020202020204" pitchFamily="34" charset="0"/>
              </a:rPr>
              <a:t>max</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latin typeface="Comic Sans MS" panose="030F0702030302020204" pitchFamily="66" charset="0"/>
              <a:ea typeface="Calibri" panose="020F0502020204030204" pitchFamily="34" charset="0"/>
              <a:cs typeface="Arial" panose="020B0604020202020204" pitchFamily="34" charset="0"/>
            </a:endParaRP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On dit qu’une transformation est limitée ou non totale quand elle s’arrête alors qu’aucun réactif n’a été entièrement consommé. L’avancement final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400" dirty="0">
                <a:effectLst/>
                <a:latin typeface="Comic Sans MS" panose="030F0702030302020204" pitchFamily="66" charset="0"/>
                <a:ea typeface="Calibri" panose="020F0502020204030204" pitchFamily="34" charset="0"/>
                <a:cs typeface="Arial" panose="020B0604020202020204" pitchFamily="34" charset="0"/>
              </a:rPr>
              <a:t> est alors inférieur à l’avancement maximal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max</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Transformation limitée:</a:t>
            </a:r>
            <a:r>
              <a:rPr lang="fr-FR" sz="2800" dirty="0">
                <a:effectLst/>
                <a:latin typeface="Comic Sans MS" panose="030F0702030302020204" pitchFamily="66" charset="0"/>
                <a:ea typeface="Calibri" panose="020F0502020204030204" pitchFamily="34" charset="0"/>
                <a:cs typeface="Arial" panose="020B0604020202020204" pitchFamily="34" charset="0"/>
              </a:rPr>
              <a:t> </a:t>
            </a:r>
            <a:r>
              <a:rPr lang="fr-FR" sz="28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8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800" b="1" dirty="0">
                <a:effectLst/>
                <a:latin typeface="Comic Sans MS" panose="030F0702030302020204" pitchFamily="66" charset="0"/>
                <a:ea typeface="Calibri" panose="020F0502020204030204" pitchFamily="34" charset="0"/>
                <a:cs typeface="Arial" panose="020B0604020202020204" pitchFamily="34" charset="0"/>
              </a:rPr>
              <a:t> &lt; </a:t>
            </a:r>
            <a:r>
              <a:rPr lang="fr-FR" sz="2800" b="1" dirty="0" err="1">
                <a:effectLst/>
                <a:latin typeface="Comic Sans MS" panose="030F0702030302020204" pitchFamily="66" charset="0"/>
                <a:ea typeface="Calibri" panose="020F0502020204030204" pitchFamily="34" charset="0"/>
                <a:cs typeface="Arial" panose="020B0604020202020204" pitchFamily="34" charset="0"/>
              </a:rPr>
              <a:t>x</a:t>
            </a:r>
            <a:r>
              <a:rPr lang="fr-FR" sz="2800" b="1" baseline="-25000" dirty="0" err="1">
                <a:effectLst/>
                <a:latin typeface="Comic Sans MS" panose="030F0702030302020204" pitchFamily="66" charset="0"/>
                <a:ea typeface="Calibri" panose="020F0502020204030204" pitchFamily="34" charset="0"/>
                <a:cs typeface="Arial" panose="020B0604020202020204" pitchFamily="34" charset="0"/>
              </a:rPr>
              <a:t>max</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85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299FB552-B20D-C766-24A8-8C052ED279C0}"/>
              </a:ext>
            </a:extLst>
          </p:cNvPr>
          <p:cNvSpPr txBox="1"/>
          <p:nvPr/>
        </p:nvSpPr>
        <p:spPr>
          <a:xfrm>
            <a:off x="-1464" y="0"/>
            <a:ext cx="12193464"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8 - Tableau d'avancement d'une réaction chimique</a:t>
            </a:r>
            <a:endParaRPr lang="fr-FR" sz="3200" dirty="0"/>
          </a:p>
        </p:txBody>
      </p:sp>
      <p:graphicFrame>
        <p:nvGraphicFramePr>
          <p:cNvPr id="4" name="Tableau 3">
            <a:extLst>
              <a:ext uri="{FF2B5EF4-FFF2-40B4-BE49-F238E27FC236}">
                <a16:creationId xmlns:a16="http://schemas.microsoft.com/office/drawing/2014/main" id="{2176A108-8748-DBA2-D6A9-480EC1767AA2}"/>
              </a:ext>
            </a:extLst>
          </p:cNvPr>
          <p:cNvGraphicFramePr>
            <a:graphicFrameLocks noGrp="1"/>
          </p:cNvGraphicFramePr>
          <p:nvPr>
            <p:extLst>
              <p:ext uri="{D42A27DB-BD31-4B8C-83A1-F6EECF244321}">
                <p14:modId xmlns:p14="http://schemas.microsoft.com/office/powerpoint/2010/main" val="3633200206"/>
              </p:ext>
            </p:extLst>
          </p:nvPr>
        </p:nvGraphicFramePr>
        <p:xfrm>
          <a:off x="0" y="712177"/>
          <a:ext cx="12192001" cy="5839449"/>
        </p:xfrm>
        <a:graphic>
          <a:graphicData uri="http://schemas.openxmlformats.org/drawingml/2006/table">
            <a:tbl>
              <a:tblPr firstRow="1" firstCol="1" bandRow="1"/>
              <a:tblGrid>
                <a:gridCol w="3035065">
                  <a:extLst>
                    <a:ext uri="{9D8B030D-6E8A-4147-A177-3AD203B41FA5}">
                      <a16:colId xmlns:a16="http://schemas.microsoft.com/office/drawing/2014/main" val="1489571386"/>
                    </a:ext>
                  </a:extLst>
                </a:gridCol>
                <a:gridCol w="2289234">
                  <a:extLst>
                    <a:ext uri="{9D8B030D-6E8A-4147-A177-3AD203B41FA5}">
                      <a16:colId xmlns:a16="http://schemas.microsoft.com/office/drawing/2014/main" val="3452868990"/>
                    </a:ext>
                  </a:extLst>
                </a:gridCol>
                <a:gridCol w="2289234">
                  <a:extLst>
                    <a:ext uri="{9D8B030D-6E8A-4147-A177-3AD203B41FA5}">
                      <a16:colId xmlns:a16="http://schemas.microsoft.com/office/drawing/2014/main" val="2967346028"/>
                    </a:ext>
                  </a:extLst>
                </a:gridCol>
                <a:gridCol w="2289234">
                  <a:extLst>
                    <a:ext uri="{9D8B030D-6E8A-4147-A177-3AD203B41FA5}">
                      <a16:colId xmlns:a16="http://schemas.microsoft.com/office/drawing/2014/main" val="2079048813"/>
                    </a:ext>
                  </a:extLst>
                </a:gridCol>
                <a:gridCol w="2289234">
                  <a:extLst>
                    <a:ext uri="{9D8B030D-6E8A-4147-A177-3AD203B41FA5}">
                      <a16:colId xmlns:a16="http://schemas.microsoft.com/office/drawing/2014/main" val="4151122615"/>
                    </a:ext>
                  </a:extLst>
                </a:gridCol>
              </a:tblGrid>
              <a:tr h="1329587">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3200" b="1" dirty="0" err="1">
                          <a:effectLst/>
                          <a:latin typeface="Comic Sans MS" panose="030F0702030302020204" pitchFamily="66" charset="0"/>
                          <a:ea typeface="Times New Roman" panose="02020603050405020304" pitchFamily="18" charset="0"/>
                          <a:cs typeface="Times New Roman" panose="02020603050405020304" pitchFamily="18" charset="0"/>
                        </a:rPr>
                        <a:t>aA</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3200" b="1" dirty="0" err="1">
                          <a:effectLst/>
                          <a:latin typeface="Comic Sans MS" panose="030F0702030302020204" pitchFamily="66" charset="0"/>
                          <a:ea typeface="Times New Roman" panose="02020603050405020304" pitchFamily="18" charset="0"/>
                          <a:cs typeface="Times New Roman" panose="02020603050405020304" pitchFamily="18" charset="0"/>
                        </a:rPr>
                        <a:t>bB</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   </a:t>
                      </a:r>
                      <a:r>
                        <a:rPr lang="fr-FR" sz="3200" b="1" dirty="0" err="1">
                          <a:effectLst/>
                          <a:latin typeface="Comic Sans MS" panose="030F0702030302020204" pitchFamily="66" charset="0"/>
                          <a:ea typeface="Calibri" panose="020F0502020204030204" pitchFamily="34" charset="0"/>
                          <a:cs typeface="Times New Roman" panose="02020603050405020304" pitchFamily="18" charset="0"/>
                        </a:rPr>
                        <a:t>cC</a:t>
                      </a:r>
                      <a:r>
                        <a:rPr lang="fr-FR" sz="3200" b="1" dirty="0">
                          <a:effectLst/>
                          <a:latin typeface="Comic Sans MS" panose="030F0702030302020204" pitchFamily="66" charset="0"/>
                          <a:ea typeface="Calibri" panose="020F0502020204030204" pitchFamily="34" charset="0"/>
                          <a:cs typeface="Times New Roman" panose="02020603050405020304" pitchFamily="18" charset="0"/>
                        </a:rPr>
                        <a:t>     </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3200" b="1" dirty="0" err="1">
                          <a:effectLst/>
                          <a:latin typeface="Comic Sans MS" panose="030F0702030302020204" pitchFamily="66" charset="0"/>
                          <a:ea typeface="Times New Roman" panose="02020603050405020304" pitchFamily="18" charset="0"/>
                          <a:cs typeface="Times New Roman" panose="02020603050405020304" pitchFamily="18" charset="0"/>
                        </a:rPr>
                        <a:t>dD</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81197898"/>
                  </a:ext>
                </a:extLst>
              </a:tr>
              <a:tr h="997440">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n(C)</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1891961"/>
                  </a:ext>
                </a:extLst>
              </a:tr>
              <a:tr h="997440">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-b.x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n(C)</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+c.x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+d.x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629353"/>
                  </a:ext>
                </a:extLst>
              </a:tr>
              <a:tr h="997440">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-a.x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-b.x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n(C)</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+c.x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+d.x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178079"/>
                  </a:ext>
                </a:extLst>
              </a:tr>
              <a:tr h="997440">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maximum ou théorique</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-b.x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n(C)</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+c.x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+d.x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480254"/>
                  </a:ext>
                </a:extLst>
              </a:tr>
            </a:tbl>
          </a:graphicData>
        </a:graphic>
      </p:graphicFrame>
    </p:spTree>
    <p:extLst>
      <p:ext uri="{BB962C8B-B14F-4D97-AF65-F5344CB8AC3E}">
        <p14:creationId xmlns:p14="http://schemas.microsoft.com/office/powerpoint/2010/main" val="305740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46405D11-F61F-5306-58EA-2F0CDD7681D5}"/>
              </a:ext>
            </a:extLst>
          </p:cNvPr>
          <p:cNvSpPr txBox="1"/>
          <p:nvPr/>
        </p:nvSpPr>
        <p:spPr>
          <a:xfrm>
            <a:off x="0" y="0"/>
            <a:ext cx="12192000" cy="523220"/>
          </a:xfrm>
          <a:prstGeom prst="rect">
            <a:avLst/>
          </a:prstGeom>
          <a:noFill/>
        </p:spPr>
        <p:txBody>
          <a:bodyPr wrap="square">
            <a:spAutoFit/>
          </a:bodyPr>
          <a:lstStyle/>
          <a:p>
            <a:pPr algn="ctr"/>
            <a:r>
              <a:rPr lang="fr-FR" sz="2800" b="1" dirty="0">
                <a:solidFill>
                  <a:srgbClr val="FF0000"/>
                </a:solidFill>
                <a:latin typeface="Comic Sans MS" panose="030F0702030302020204" pitchFamily="66" charset="0"/>
                <a:ea typeface="Calibri" panose="020F0502020204030204" pitchFamily="34" charset="0"/>
                <a:cs typeface="Arial" panose="020B0604020202020204" pitchFamily="34" charset="0"/>
              </a:rPr>
              <a:t>9 - </a:t>
            </a: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Cas d'une transformation totale avec disparition des 2 réactifs</a:t>
            </a:r>
            <a:endParaRPr lang="fr-FR" sz="2800" dirty="0"/>
          </a:p>
        </p:txBody>
      </p:sp>
      <p:graphicFrame>
        <p:nvGraphicFramePr>
          <p:cNvPr id="4" name="Tableau 3">
            <a:extLst>
              <a:ext uri="{FF2B5EF4-FFF2-40B4-BE49-F238E27FC236}">
                <a16:creationId xmlns:a16="http://schemas.microsoft.com/office/drawing/2014/main" id="{5D9D85F5-D446-184C-147C-987382C5EF05}"/>
              </a:ext>
            </a:extLst>
          </p:cNvPr>
          <p:cNvGraphicFramePr>
            <a:graphicFrameLocks noGrp="1"/>
          </p:cNvGraphicFramePr>
          <p:nvPr>
            <p:extLst>
              <p:ext uri="{D42A27DB-BD31-4B8C-83A1-F6EECF244321}">
                <p14:modId xmlns:p14="http://schemas.microsoft.com/office/powerpoint/2010/main" val="3867191145"/>
              </p:ext>
            </p:extLst>
          </p:nvPr>
        </p:nvGraphicFramePr>
        <p:xfrm>
          <a:off x="0" y="695890"/>
          <a:ext cx="12192000" cy="5854379"/>
        </p:xfrm>
        <a:graphic>
          <a:graphicData uri="http://schemas.openxmlformats.org/drawingml/2006/table">
            <a:tbl>
              <a:tblPr firstRow="1" firstCol="1" bandRow="1"/>
              <a:tblGrid>
                <a:gridCol w="2998748">
                  <a:extLst>
                    <a:ext uri="{9D8B030D-6E8A-4147-A177-3AD203B41FA5}">
                      <a16:colId xmlns:a16="http://schemas.microsoft.com/office/drawing/2014/main" val="1916306481"/>
                    </a:ext>
                  </a:extLst>
                </a:gridCol>
                <a:gridCol w="2200744">
                  <a:extLst>
                    <a:ext uri="{9D8B030D-6E8A-4147-A177-3AD203B41FA5}">
                      <a16:colId xmlns:a16="http://schemas.microsoft.com/office/drawing/2014/main" val="1099188885"/>
                    </a:ext>
                  </a:extLst>
                </a:gridCol>
                <a:gridCol w="2390271">
                  <a:extLst>
                    <a:ext uri="{9D8B030D-6E8A-4147-A177-3AD203B41FA5}">
                      <a16:colId xmlns:a16="http://schemas.microsoft.com/office/drawing/2014/main" val="3306398457"/>
                    </a:ext>
                  </a:extLst>
                </a:gridCol>
                <a:gridCol w="2208226">
                  <a:extLst>
                    <a:ext uri="{9D8B030D-6E8A-4147-A177-3AD203B41FA5}">
                      <a16:colId xmlns:a16="http://schemas.microsoft.com/office/drawing/2014/main" val="4002364952"/>
                    </a:ext>
                  </a:extLst>
                </a:gridCol>
                <a:gridCol w="2394011">
                  <a:extLst>
                    <a:ext uri="{9D8B030D-6E8A-4147-A177-3AD203B41FA5}">
                      <a16:colId xmlns:a16="http://schemas.microsoft.com/office/drawing/2014/main" val="3477644945"/>
                    </a:ext>
                  </a:extLst>
                </a:gridCol>
              </a:tblGrid>
              <a:tr h="1638974">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800" b="1" baseline="0"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6H</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   </a:t>
                      </a:r>
                      <a:r>
                        <a:rPr lang="fr-FR" sz="2800" b="1" dirty="0">
                          <a:effectLst/>
                          <a:latin typeface="Comic Sans MS" panose="030F0702030302020204" pitchFamily="66" charset="0"/>
                          <a:ea typeface="Calibri" panose="020F0502020204030204" pitchFamily="34" charset="0"/>
                          <a:cs typeface="Times New Roman" panose="02020603050405020304" pitchFamily="18" charset="0"/>
                        </a:rPr>
                        <a:t>3</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2(g)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65914346"/>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150100"/>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1,0-2.x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3,0-6.x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6362304"/>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1,0-2.x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3,0-6.x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27499"/>
                  </a:ext>
                </a:extLst>
              </a:tr>
            </a:tbl>
          </a:graphicData>
        </a:graphic>
      </p:graphicFrame>
    </p:spTree>
    <p:extLst>
      <p:ext uri="{BB962C8B-B14F-4D97-AF65-F5344CB8AC3E}">
        <p14:creationId xmlns:p14="http://schemas.microsoft.com/office/powerpoint/2010/main" val="399385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E13A664F-2B64-87F5-786A-683F0FB0708F}"/>
                  </a:ext>
                </a:extLst>
              </p:cNvPr>
              <p:cNvSpPr txBox="1"/>
              <p:nvPr/>
            </p:nvSpPr>
            <p:spPr>
              <a:xfrm>
                <a:off x="-1464" y="0"/>
                <a:ext cx="12193464" cy="6124305"/>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recherche la valeur de l'avancement final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pour laquelle les réactifs disparaissent.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Pour cela on doit résoudre les deux équations:</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et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3,0-6.x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solution de ces deux équations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x</m:t>
                          </m:r>
                        </m:e>
                        <m:sub>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f</m:t>
                          </m:r>
                        </m:sub>
                      </m:sSub>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1</m:t>
                          </m:r>
                        </m:num>
                        <m:den>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2</m:t>
                          </m:r>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3</m:t>
                          </m:r>
                        </m:num>
                        <m:den>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6</m:t>
                          </m:r>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0,5</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Connaissant la valeur de l'avancement final on peut calculer les quantités de matière présentes en fin de réaction: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n(Al)</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0,0 mol     n(H</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0,0 mol     n(H</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1,5 mol     n(Al</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1,0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ZoneTexte 2">
                <a:extLst>
                  <a:ext uri="{FF2B5EF4-FFF2-40B4-BE49-F238E27FC236}">
                    <a16:creationId xmlns:a16="http://schemas.microsoft.com/office/drawing/2014/main" id="{E13A664F-2B64-87F5-786A-683F0FB0708F}"/>
                  </a:ext>
                </a:extLst>
              </p:cNvPr>
              <p:cNvSpPr txBox="1">
                <a:spLocks noRot="1" noChangeAspect="1" noMove="1" noResize="1" noEditPoints="1" noAdjustHandles="1" noChangeArrowheads="1" noChangeShapeType="1" noTextEdit="1"/>
              </p:cNvSpPr>
              <p:nvPr/>
            </p:nvSpPr>
            <p:spPr>
              <a:xfrm>
                <a:off x="-1464" y="0"/>
                <a:ext cx="12193464" cy="6124305"/>
              </a:xfrm>
              <a:prstGeom prst="rect">
                <a:avLst/>
              </a:prstGeom>
              <a:blipFill>
                <a:blip r:embed="rId2"/>
                <a:stretch>
                  <a:fillRect l="-800" t="-697" r="-750" b="-1294"/>
                </a:stretch>
              </a:blipFill>
            </p:spPr>
            <p:txBody>
              <a:bodyPr/>
              <a:lstStyle/>
              <a:p>
                <a:r>
                  <a:rPr lang="fr-FR">
                    <a:noFill/>
                  </a:rPr>
                  <a:t> </a:t>
                </a:r>
              </a:p>
            </p:txBody>
          </p:sp>
        </mc:Fallback>
      </mc:AlternateContent>
    </p:spTree>
    <p:extLst>
      <p:ext uri="{BB962C8B-B14F-4D97-AF65-F5344CB8AC3E}">
        <p14:creationId xmlns:p14="http://schemas.microsoft.com/office/powerpoint/2010/main" val="2992753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aphicFrame>
        <p:nvGraphicFramePr>
          <p:cNvPr id="2" name="Tableau 1">
            <a:extLst>
              <a:ext uri="{FF2B5EF4-FFF2-40B4-BE49-F238E27FC236}">
                <a16:creationId xmlns:a16="http://schemas.microsoft.com/office/drawing/2014/main" id="{AB7B2232-C0F5-B024-A930-F83A037C8693}"/>
              </a:ext>
            </a:extLst>
          </p:cNvPr>
          <p:cNvGraphicFramePr>
            <a:graphicFrameLocks noGrp="1"/>
          </p:cNvGraphicFramePr>
          <p:nvPr>
            <p:extLst>
              <p:ext uri="{D42A27DB-BD31-4B8C-83A1-F6EECF244321}">
                <p14:modId xmlns:p14="http://schemas.microsoft.com/office/powerpoint/2010/main" val="3529067994"/>
              </p:ext>
            </p:extLst>
          </p:nvPr>
        </p:nvGraphicFramePr>
        <p:xfrm>
          <a:off x="0" y="35167"/>
          <a:ext cx="12192000" cy="5331239"/>
        </p:xfrm>
        <a:graphic>
          <a:graphicData uri="http://schemas.openxmlformats.org/drawingml/2006/table">
            <a:tbl>
              <a:tblPr firstRow="1" firstCol="1" bandRow="1"/>
              <a:tblGrid>
                <a:gridCol w="2998748">
                  <a:extLst>
                    <a:ext uri="{9D8B030D-6E8A-4147-A177-3AD203B41FA5}">
                      <a16:colId xmlns:a16="http://schemas.microsoft.com/office/drawing/2014/main" val="3691077184"/>
                    </a:ext>
                  </a:extLst>
                </a:gridCol>
                <a:gridCol w="2200744">
                  <a:extLst>
                    <a:ext uri="{9D8B030D-6E8A-4147-A177-3AD203B41FA5}">
                      <a16:colId xmlns:a16="http://schemas.microsoft.com/office/drawing/2014/main" val="2438983855"/>
                    </a:ext>
                  </a:extLst>
                </a:gridCol>
                <a:gridCol w="2390271">
                  <a:extLst>
                    <a:ext uri="{9D8B030D-6E8A-4147-A177-3AD203B41FA5}">
                      <a16:colId xmlns:a16="http://schemas.microsoft.com/office/drawing/2014/main" val="1734781056"/>
                    </a:ext>
                  </a:extLst>
                </a:gridCol>
                <a:gridCol w="2208226">
                  <a:extLst>
                    <a:ext uri="{9D8B030D-6E8A-4147-A177-3AD203B41FA5}">
                      <a16:colId xmlns:a16="http://schemas.microsoft.com/office/drawing/2014/main" val="3168490559"/>
                    </a:ext>
                  </a:extLst>
                </a:gridCol>
                <a:gridCol w="2394011">
                  <a:extLst>
                    <a:ext uri="{9D8B030D-6E8A-4147-A177-3AD203B41FA5}">
                      <a16:colId xmlns:a16="http://schemas.microsoft.com/office/drawing/2014/main" val="4237019752"/>
                    </a:ext>
                  </a:extLst>
                </a:gridCol>
              </a:tblGrid>
              <a:tr h="1115834">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800" b="1" baseline="0"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6H</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   </a:t>
                      </a:r>
                      <a:r>
                        <a:rPr lang="fr-FR" sz="2800" b="1" dirty="0">
                          <a:effectLst/>
                          <a:latin typeface="Comic Sans MS" panose="030F0702030302020204" pitchFamily="66" charset="0"/>
                          <a:ea typeface="Calibri" panose="020F0502020204030204" pitchFamily="34" charset="0"/>
                          <a:cs typeface="Times New Roman" panose="02020603050405020304" pitchFamily="18" charset="0"/>
                        </a:rPr>
                        <a:t>3</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2(g)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7317727"/>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486662"/>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1,0-2.x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3,0-6.x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93732"/>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aseline="0" dirty="0">
                          <a:effectLst/>
                          <a:latin typeface="Comic Sans MS" panose="030F0702030302020204" pitchFamily="66" charset="0"/>
                          <a:ea typeface="Times New Roman" panose="02020603050405020304" pitchFamily="18" charset="0"/>
                          <a:cs typeface="Times New Roman" panose="02020603050405020304" pitchFamily="18" charset="0"/>
                        </a:rPr>
                        <a:t>=0,5mol</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Calibri" panose="020F0502020204030204" pitchFamily="34" charset="0"/>
                          <a:cs typeface="Times New Roman" panose="02020603050405020304" pitchFamily="18" charset="0"/>
                        </a:rPr>
                        <a:t>1,5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562375"/>
                  </a:ext>
                </a:extLst>
              </a:tr>
            </a:tbl>
          </a:graphicData>
        </a:graphic>
      </p:graphicFrame>
      <p:sp>
        <p:nvSpPr>
          <p:cNvPr id="4" name="ZoneTexte 3">
            <a:extLst>
              <a:ext uri="{FF2B5EF4-FFF2-40B4-BE49-F238E27FC236}">
                <a16:creationId xmlns:a16="http://schemas.microsoft.com/office/drawing/2014/main" id="{FF50E3C2-9D96-14B8-EBD7-262A24A7919D}"/>
              </a:ext>
            </a:extLst>
          </p:cNvPr>
          <p:cNvSpPr txBox="1"/>
          <p:nvPr/>
        </p:nvSpPr>
        <p:spPr>
          <a:xfrm>
            <a:off x="-14652" y="5491407"/>
            <a:ext cx="12192000" cy="136210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constate que l'aluminium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Al</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et les ions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ont tous été consommés.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dira que l'acide chlorhydrique et l'aluminium sont dans des proportions stœchiométriques.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24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 name="ZoneTexte 1">
            <a:extLst>
              <a:ext uri="{FF2B5EF4-FFF2-40B4-BE49-F238E27FC236}">
                <a16:creationId xmlns:a16="http://schemas.microsoft.com/office/drawing/2014/main" id="{EF5EAE71-8E14-C584-BD16-452F36D9B053}"/>
              </a:ext>
            </a:extLst>
          </p:cNvPr>
          <p:cNvSpPr txBox="1"/>
          <p:nvPr/>
        </p:nvSpPr>
        <p:spPr>
          <a:xfrm>
            <a:off x="0" y="0"/>
            <a:ext cx="12192000" cy="461665"/>
          </a:xfrm>
          <a:prstGeom prst="rect">
            <a:avLst/>
          </a:prstGeom>
          <a:noFill/>
        </p:spPr>
        <p:txBody>
          <a:bodyPr wrap="square">
            <a:spAutoFit/>
          </a:bodyPr>
          <a:lstStyle/>
          <a:p>
            <a:pPr algn="ctr"/>
            <a:r>
              <a:rPr lang="fr-FR" sz="2400" b="1" dirty="0">
                <a:solidFill>
                  <a:srgbClr val="FF0000"/>
                </a:solidFill>
                <a:latin typeface="Comic Sans MS" panose="030F0702030302020204" pitchFamily="66" charset="0"/>
                <a:ea typeface="Calibri" panose="020F0502020204030204" pitchFamily="34" charset="0"/>
                <a:cs typeface="Arial" panose="020B0604020202020204" pitchFamily="34" charset="0"/>
              </a:rPr>
              <a:t>10 - </a:t>
            </a: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Cas d'une transformation totale avec disparition de 1 seul des 2 réactifs</a:t>
            </a:r>
            <a:endParaRPr lang="fr-FR" sz="2400" dirty="0"/>
          </a:p>
        </p:txBody>
      </p:sp>
      <p:graphicFrame>
        <p:nvGraphicFramePr>
          <p:cNvPr id="3" name="Tableau 2">
            <a:extLst>
              <a:ext uri="{FF2B5EF4-FFF2-40B4-BE49-F238E27FC236}">
                <a16:creationId xmlns:a16="http://schemas.microsoft.com/office/drawing/2014/main" id="{78AFD4CE-6897-9E66-921A-260B6CFD2813}"/>
              </a:ext>
            </a:extLst>
          </p:cNvPr>
          <p:cNvGraphicFramePr>
            <a:graphicFrameLocks noGrp="1"/>
          </p:cNvGraphicFramePr>
          <p:nvPr>
            <p:extLst>
              <p:ext uri="{D42A27DB-BD31-4B8C-83A1-F6EECF244321}">
                <p14:modId xmlns:p14="http://schemas.microsoft.com/office/powerpoint/2010/main" val="4133871249"/>
              </p:ext>
            </p:extLst>
          </p:nvPr>
        </p:nvGraphicFramePr>
        <p:xfrm>
          <a:off x="0" y="501810"/>
          <a:ext cx="12192000" cy="5854379"/>
        </p:xfrm>
        <a:graphic>
          <a:graphicData uri="http://schemas.openxmlformats.org/drawingml/2006/table">
            <a:tbl>
              <a:tblPr firstRow="1" firstCol="1" bandRow="1"/>
              <a:tblGrid>
                <a:gridCol w="2998748">
                  <a:extLst>
                    <a:ext uri="{9D8B030D-6E8A-4147-A177-3AD203B41FA5}">
                      <a16:colId xmlns:a16="http://schemas.microsoft.com/office/drawing/2014/main" val="1290582626"/>
                    </a:ext>
                  </a:extLst>
                </a:gridCol>
                <a:gridCol w="2200744">
                  <a:extLst>
                    <a:ext uri="{9D8B030D-6E8A-4147-A177-3AD203B41FA5}">
                      <a16:colId xmlns:a16="http://schemas.microsoft.com/office/drawing/2014/main" val="3377619126"/>
                    </a:ext>
                  </a:extLst>
                </a:gridCol>
                <a:gridCol w="2390271">
                  <a:extLst>
                    <a:ext uri="{9D8B030D-6E8A-4147-A177-3AD203B41FA5}">
                      <a16:colId xmlns:a16="http://schemas.microsoft.com/office/drawing/2014/main" val="1791148639"/>
                    </a:ext>
                  </a:extLst>
                </a:gridCol>
                <a:gridCol w="2208226">
                  <a:extLst>
                    <a:ext uri="{9D8B030D-6E8A-4147-A177-3AD203B41FA5}">
                      <a16:colId xmlns:a16="http://schemas.microsoft.com/office/drawing/2014/main" val="2840216715"/>
                    </a:ext>
                  </a:extLst>
                </a:gridCol>
                <a:gridCol w="2394011">
                  <a:extLst>
                    <a:ext uri="{9D8B030D-6E8A-4147-A177-3AD203B41FA5}">
                      <a16:colId xmlns:a16="http://schemas.microsoft.com/office/drawing/2014/main" val="2236943827"/>
                    </a:ext>
                  </a:extLst>
                </a:gridCol>
              </a:tblGrid>
              <a:tr h="1638974">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800" b="1" baseline="0"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6H</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   </a:t>
                      </a:r>
                      <a:r>
                        <a:rPr lang="fr-FR" sz="2800" b="1" dirty="0">
                          <a:effectLst/>
                          <a:latin typeface="Comic Sans MS" panose="030F0702030302020204" pitchFamily="66" charset="0"/>
                          <a:ea typeface="Calibri" panose="020F0502020204030204" pitchFamily="34" charset="0"/>
                          <a:cs typeface="Times New Roman" panose="02020603050405020304" pitchFamily="18" charset="0"/>
                        </a:rPr>
                        <a:t>3</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2(g)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49919571"/>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959854"/>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2,0-2.x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3,0-6.x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8249940"/>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2,0-2.x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3,0-6.x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462669"/>
                  </a:ext>
                </a:extLst>
              </a:tr>
            </a:tbl>
          </a:graphicData>
        </a:graphic>
      </p:graphicFrame>
    </p:spTree>
    <p:extLst>
      <p:ext uri="{BB962C8B-B14F-4D97-AF65-F5344CB8AC3E}">
        <p14:creationId xmlns:p14="http://schemas.microsoft.com/office/powerpoint/2010/main" val="3832765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56BBD516-A22F-CC25-F2B3-899D7723FE70}"/>
                  </a:ext>
                </a:extLst>
              </p:cNvPr>
              <p:cNvSpPr txBox="1"/>
              <p:nvPr/>
            </p:nvSpPr>
            <p:spPr>
              <a:xfrm>
                <a:off x="0" y="0"/>
                <a:ext cx="12115800" cy="6344814"/>
              </a:xfrm>
              <a:prstGeom prst="rect">
                <a:avLst/>
              </a:prstGeom>
              <a:noFill/>
            </p:spPr>
            <p:txBody>
              <a:bodyPr wrap="square">
                <a:spAutoFit/>
              </a:bodyPr>
              <a:lstStyle/>
              <a:p>
                <a:pPr algn="just">
                  <a:lnSpc>
                    <a:spcPct val="107000"/>
                  </a:lnSpc>
                  <a:spcAft>
                    <a:spcPts val="800"/>
                  </a:spcAft>
                </a:pP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On recherche la plus petite valeur de l'avancement final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 pour laquelle un des réactifs disparait.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Pour cela on doit résoudre les deux équations: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2,0-2.x</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        et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3,0-6.x</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Les solutions de ces deux équations sont: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fr-FR" sz="2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x</m:t>
                          </m:r>
                        </m:e>
                        <m:sub>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f</m:t>
                          </m:r>
                        </m:sub>
                      </m:sSub>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8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2</m:t>
                          </m:r>
                        </m:num>
                        <m:den>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2</m:t>
                          </m:r>
                        </m:den>
                      </m:f>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 = 1,0 </m:t>
                      </m:r>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mol</m:t>
                      </m:r>
                      <m:r>
                        <m:rPr>
                          <m:nor/>
                        </m:rPr>
                        <a:rPr lang="fr-FR" sz="2800" i="1">
                          <a:effectLst/>
                          <a:latin typeface="Comic Sans MS" panose="030F0702030302020204" pitchFamily="66" charset="0"/>
                          <a:ea typeface="Times New Roman" panose="02020603050405020304" pitchFamily="18" charset="0"/>
                          <a:cs typeface="Times New Roman" panose="02020603050405020304" pitchFamily="18" charset="0"/>
                        </a:rPr>
                        <m:t>        </m:t>
                      </m:r>
                      <m:r>
                        <m:rPr>
                          <m:nor/>
                        </m:rPr>
                        <a:rPr lang="fr-FR" sz="2800">
                          <a:effectLst/>
                          <a:latin typeface="Comic Sans MS" panose="030F0702030302020204" pitchFamily="66" charset="0"/>
                          <a:ea typeface="Times New Roman" panose="02020603050405020304" pitchFamily="18" charset="0"/>
                          <a:cs typeface="Times New Roman" panose="02020603050405020304" pitchFamily="18" charset="0"/>
                        </a:rPr>
                        <m:t>et</m:t>
                      </m:r>
                      <m:r>
                        <m:rPr>
                          <m:nor/>
                        </m:rPr>
                        <a:rPr lang="fr-FR" sz="2800" i="1">
                          <a:effectLst/>
                          <a:latin typeface="Comic Sans MS" panose="030F0702030302020204" pitchFamily="66" charset="0"/>
                          <a:ea typeface="Times New Roman" panose="02020603050405020304" pitchFamily="18" charset="0"/>
                          <a:cs typeface="Times New Roman" panose="02020603050405020304" pitchFamily="18" charset="0"/>
                        </a:rPr>
                        <m:t>        </m:t>
                      </m:r>
                      <m:sSub>
                        <m:sSubPr>
                          <m:ctrlPr>
                            <a:rPr lang="fr-FR" sz="2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x</m:t>
                          </m:r>
                        </m:e>
                        <m:sub>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f</m:t>
                          </m:r>
                        </m:sub>
                      </m:sSub>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8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3</m:t>
                          </m:r>
                        </m:num>
                        <m:den>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6</m:t>
                          </m:r>
                        </m:den>
                      </m:f>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 = 0,5 </m:t>
                      </m:r>
                      <m:r>
                        <m:rPr>
                          <m:nor/>
                        </m:rPr>
                        <a:rPr lang="fr-FR" sz="2800" b="1">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On retient la plus petite de ces deux valeurs, c'est à dire: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0,5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800" dirty="0">
                    <a:effectLst/>
                    <a:latin typeface="Comic Sans MS" panose="030F0702030302020204" pitchFamily="66" charset="0"/>
                    <a:ea typeface="Times New Roman" panose="02020603050405020304" pitchFamily="18" charset="0"/>
                    <a:cs typeface="Times New Roman" panose="02020603050405020304" pitchFamily="18" charset="0"/>
                  </a:rPr>
                  <a:t>Connaissant la valeur de l'avancement final on peut maintenant calculer les quantités de matière présentes en fin de réaction: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n(Al)</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1,0 mol   n(H</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0,0 mol   n(H</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1,5 mol   n(Al</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1,0 mol</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ZoneTexte 2">
                <a:extLst>
                  <a:ext uri="{FF2B5EF4-FFF2-40B4-BE49-F238E27FC236}">
                    <a16:creationId xmlns:a16="http://schemas.microsoft.com/office/drawing/2014/main" id="{56BBD516-A22F-CC25-F2B3-899D7723FE70}"/>
                  </a:ext>
                </a:extLst>
              </p:cNvPr>
              <p:cNvSpPr txBox="1">
                <a:spLocks noRot="1" noChangeAspect="1" noMove="1" noResize="1" noEditPoints="1" noAdjustHandles="1" noChangeArrowheads="1" noChangeShapeType="1" noTextEdit="1"/>
              </p:cNvSpPr>
              <p:nvPr/>
            </p:nvSpPr>
            <p:spPr>
              <a:xfrm>
                <a:off x="0" y="0"/>
                <a:ext cx="12115800" cy="6344814"/>
              </a:xfrm>
              <a:prstGeom prst="rect">
                <a:avLst/>
              </a:prstGeom>
              <a:blipFill>
                <a:blip r:embed="rId2"/>
                <a:stretch>
                  <a:fillRect l="-1006" t="-865" r="-956" b="-1249"/>
                </a:stretch>
              </a:blipFill>
            </p:spPr>
            <p:txBody>
              <a:bodyPr/>
              <a:lstStyle/>
              <a:p>
                <a:r>
                  <a:rPr lang="fr-FR">
                    <a:noFill/>
                  </a:rPr>
                  <a:t> </a:t>
                </a:r>
              </a:p>
            </p:txBody>
          </p:sp>
        </mc:Fallback>
      </mc:AlternateContent>
    </p:spTree>
    <p:extLst>
      <p:ext uri="{BB962C8B-B14F-4D97-AF65-F5344CB8AC3E}">
        <p14:creationId xmlns:p14="http://schemas.microsoft.com/office/powerpoint/2010/main" val="174359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aphicFrame>
        <p:nvGraphicFramePr>
          <p:cNvPr id="2" name="Tableau 1">
            <a:extLst>
              <a:ext uri="{FF2B5EF4-FFF2-40B4-BE49-F238E27FC236}">
                <a16:creationId xmlns:a16="http://schemas.microsoft.com/office/drawing/2014/main" id="{B7D94033-5299-F15D-93CB-F99F70956D15}"/>
              </a:ext>
            </a:extLst>
          </p:cNvPr>
          <p:cNvGraphicFramePr>
            <a:graphicFrameLocks noGrp="1"/>
          </p:cNvGraphicFramePr>
          <p:nvPr>
            <p:extLst>
              <p:ext uri="{D42A27DB-BD31-4B8C-83A1-F6EECF244321}">
                <p14:modId xmlns:p14="http://schemas.microsoft.com/office/powerpoint/2010/main" val="2451191725"/>
              </p:ext>
            </p:extLst>
          </p:nvPr>
        </p:nvGraphicFramePr>
        <p:xfrm>
          <a:off x="0" y="35167"/>
          <a:ext cx="12192000" cy="5331239"/>
        </p:xfrm>
        <a:graphic>
          <a:graphicData uri="http://schemas.openxmlformats.org/drawingml/2006/table">
            <a:tbl>
              <a:tblPr firstRow="1" firstCol="1" bandRow="1"/>
              <a:tblGrid>
                <a:gridCol w="2998748">
                  <a:extLst>
                    <a:ext uri="{9D8B030D-6E8A-4147-A177-3AD203B41FA5}">
                      <a16:colId xmlns:a16="http://schemas.microsoft.com/office/drawing/2014/main" val="3691077184"/>
                    </a:ext>
                  </a:extLst>
                </a:gridCol>
                <a:gridCol w="2200744">
                  <a:extLst>
                    <a:ext uri="{9D8B030D-6E8A-4147-A177-3AD203B41FA5}">
                      <a16:colId xmlns:a16="http://schemas.microsoft.com/office/drawing/2014/main" val="2438983855"/>
                    </a:ext>
                  </a:extLst>
                </a:gridCol>
                <a:gridCol w="2390271">
                  <a:extLst>
                    <a:ext uri="{9D8B030D-6E8A-4147-A177-3AD203B41FA5}">
                      <a16:colId xmlns:a16="http://schemas.microsoft.com/office/drawing/2014/main" val="1734781056"/>
                    </a:ext>
                  </a:extLst>
                </a:gridCol>
                <a:gridCol w="2208226">
                  <a:extLst>
                    <a:ext uri="{9D8B030D-6E8A-4147-A177-3AD203B41FA5}">
                      <a16:colId xmlns:a16="http://schemas.microsoft.com/office/drawing/2014/main" val="3168490559"/>
                    </a:ext>
                  </a:extLst>
                </a:gridCol>
                <a:gridCol w="2394011">
                  <a:extLst>
                    <a:ext uri="{9D8B030D-6E8A-4147-A177-3AD203B41FA5}">
                      <a16:colId xmlns:a16="http://schemas.microsoft.com/office/drawing/2014/main" val="4237019752"/>
                    </a:ext>
                  </a:extLst>
                </a:gridCol>
              </a:tblGrid>
              <a:tr h="1115834">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800" b="1" baseline="0"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6H</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   </a:t>
                      </a:r>
                      <a:r>
                        <a:rPr lang="fr-FR" sz="2800" b="1" dirty="0">
                          <a:effectLst/>
                          <a:latin typeface="Comic Sans MS" panose="030F0702030302020204" pitchFamily="66" charset="0"/>
                          <a:ea typeface="Calibri" panose="020F0502020204030204" pitchFamily="34" charset="0"/>
                          <a:cs typeface="Times New Roman" panose="02020603050405020304" pitchFamily="18" charset="0"/>
                        </a:rPr>
                        <a:t>3</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2(g)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2Al</a:t>
                      </a:r>
                      <a:r>
                        <a:rPr lang="fr-FR" sz="28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7317727"/>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486662"/>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1,0-2.x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3,0-6.x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3.x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93732"/>
                  </a:ext>
                </a:extLst>
              </a:tr>
              <a:tr h="1405135">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aseline="0" dirty="0">
                          <a:effectLst/>
                          <a:latin typeface="Comic Sans MS" panose="030F0702030302020204" pitchFamily="66" charset="0"/>
                          <a:ea typeface="Times New Roman" panose="02020603050405020304" pitchFamily="18" charset="0"/>
                          <a:cs typeface="Times New Roman" panose="02020603050405020304" pitchFamily="18" charset="0"/>
                        </a:rPr>
                        <a:t>=0,5mol</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Calibri" panose="020F0502020204030204" pitchFamily="34" charset="0"/>
                          <a:cs typeface="Times New Roman" panose="02020603050405020304" pitchFamily="18" charset="0"/>
                        </a:rPr>
                        <a:t>1,5</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1,0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562375"/>
                  </a:ext>
                </a:extLst>
              </a:tr>
            </a:tbl>
          </a:graphicData>
        </a:graphic>
      </p:graphicFrame>
      <p:sp>
        <p:nvSpPr>
          <p:cNvPr id="3" name="ZoneTexte 2">
            <a:extLst>
              <a:ext uri="{FF2B5EF4-FFF2-40B4-BE49-F238E27FC236}">
                <a16:creationId xmlns:a16="http://schemas.microsoft.com/office/drawing/2014/main" id="{3F68CE72-5A61-7316-1998-059AAEB5544C}"/>
              </a:ext>
            </a:extLst>
          </p:cNvPr>
          <p:cNvSpPr txBox="1"/>
          <p:nvPr/>
        </p:nvSpPr>
        <p:spPr>
          <a:xfrm>
            <a:off x="-14652" y="5491407"/>
            <a:ext cx="12192000" cy="136210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ions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aq</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ont tous été consommés. Il reste de l'aluminium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Al</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(s)</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dira que l'acide chlorhydrique e</a:t>
            </a:r>
            <a:r>
              <a:rPr lang="fr-FR" sz="2400" dirty="0">
                <a:latin typeface="Comic Sans MS" panose="030F0702030302020204" pitchFamily="66" charset="0"/>
                <a:ea typeface="Times New Roman" panose="02020603050405020304" pitchFamily="18" charset="0"/>
                <a:cs typeface="Times New Roman" panose="02020603050405020304" pitchFamily="18" charset="0"/>
              </a:rPr>
              <a:t>s</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t le réactif limitant et que l'aluminium est le réactif en excès.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78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 name="ZoneTexte 3">
            <a:extLst>
              <a:ext uri="{FF2B5EF4-FFF2-40B4-BE49-F238E27FC236}">
                <a16:creationId xmlns:a16="http://schemas.microsoft.com/office/drawing/2014/main" id="{FF427FC8-2A5F-8840-E009-B93AB6B15D65}"/>
              </a:ext>
            </a:extLst>
          </p:cNvPr>
          <p:cNvSpPr txBox="1"/>
          <p:nvPr/>
        </p:nvSpPr>
        <p:spPr>
          <a:xfrm>
            <a:off x="-1464" y="0"/>
            <a:ext cx="12193464"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11 - Cas d'une transformation limitée</a:t>
            </a:r>
            <a:endParaRPr lang="fr-FR" sz="3200" dirty="0"/>
          </a:p>
        </p:txBody>
      </p:sp>
      <p:sp>
        <p:nvSpPr>
          <p:cNvPr id="6" name="ZoneTexte 5">
            <a:extLst>
              <a:ext uri="{FF2B5EF4-FFF2-40B4-BE49-F238E27FC236}">
                <a16:creationId xmlns:a16="http://schemas.microsoft.com/office/drawing/2014/main" id="{5F9ED95A-FAD1-8C99-C31C-45911AD9F67E}"/>
              </a:ext>
            </a:extLst>
          </p:cNvPr>
          <p:cNvSpPr txBox="1"/>
          <p:nvPr/>
        </p:nvSpPr>
        <p:spPr>
          <a:xfrm>
            <a:off x="-2196" y="801215"/>
            <a:ext cx="12193464" cy="964623"/>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Considérons la réaction suivante: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629920" algn="ctr"/>
                <a:tab pos="1170305" algn="ctr"/>
                <a:tab pos="2343150" algn="ctr"/>
                <a:tab pos="2952750" algn="ctr"/>
                <a:tab pos="3524250" algn="ctr"/>
                <a:tab pos="4184650" algn="ctr"/>
              </a:tabLs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2A + 4B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a:effectLst/>
                <a:latin typeface="Comic Sans MS" panose="030F0702030302020204" pitchFamily="66" charset="0"/>
                <a:ea typeface="Calibri" panose="020F0502020204030204" pitchFamily="34" charset="0"/>
                <a:cs typeface="Times New Roman" panose="02020603050405020304" pitchFamily="18" charset="0"/>
              </a:rPr>
              <a:t>C + 2</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D</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DEFED5D9-4364-3DA7-BC47-AF58935BE8C8}"/>
              </a:ext>
            </a:extLst>
          </p:cNvPr>
          <p:cNvSpPr txBox="1"/>
          <p:nvPr/>
        </p:nvSpPr>
        <p:spPr>
          <a:xfrm>
            <a:off x="1463" y="2237576"/>
            <a:ext cx="12189805" cy="2460225"/>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Avant la réaction les quantités de matière présentes sont: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=0,300 mol   n(B)</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=0,500 mol   n(C)</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=0,000 mol   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0</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0,000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Après la réaction la quantité de matière de l'espèce chimique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B</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présente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76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oneTexte 20">
            <a:extLst>
              <a:ext uri="{FF2B5EF4-FFF2-40B4-BE49-F238E27FC236}">
                <a16:creationId xmlns:a16="http://schemas.microsoft.com/office/drawing/2014/main" id="{022125B5-C6AD-0BB9-F5F7-36596BFD188D}"/>
              </a:ext>
            </a:extLst>
          </p:cNvPr>
          <p:cNvSpPr txBox="1"/>
          <p:nvPr/>
        </p:nvSpPr>
        <p:spPr>
          <a:xfrm>
            <a:off x="0" y="0"/>
            <a:ext cx="12192000" cy="590611"/>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1 - Quantité de matière</a:t>
            </a:r>
            <a:endParaRPr lang="fr-FR" sz="3200" dirty="0">
              <a:effectLst/>
              <a:latin typeface="Comic Sans MS" panose="030F0702030302020204" pitchFamily="66" charset="0"/>
              <a:ea typeface="Calibri" panose="020F0502020204030204" pitchFamily="34" charset="0"/>
              <a:cs typeface="Times New Roman" panose="02020603050405020304" pitchFamily="18" charset="0"/>
            </a:endParaRPr>
          </a:p>
        </p:txBody>
      </p:sp>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F040376A-56BC-BC73-66F3-457E013A27B8}"/>
              </a:ext>
            </a:extLst>
          </p:cNvPr>
          <p:cNvSpPr txBox="1"/>
          <p:nvPr/>
        </p:nvSpPr>
        <p:spPr>
          <a:xfrm>
            <a:off x="0" y="607073"/>
            <a:ext cx="12192000" cy="469167"/>
          </a:xfrm>
          <a:prstGeom prst="rect">
            <a:avLst/>
          </a:prstGeom>
          <a:noFill/>
        </p:spPr>
        <p:txBody>
          <a:bodyPr wrap="square">
            <a:spAutoFit/>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Nombre d'Avogadro: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6,022.10</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mol</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4BCD5F4-7DB8-ECBD-0F5F-C228A03AD1BE}"/>
              </a:ext>
            </a:extLst>
          </p:cNvPr>
          <p:cNvPicPr>
            <a:picLocks noChangeAspect="1"/>
          </p:cNvPicPr>
          <p:nvPr/>
        </p:nvPicPr>
        <p:blipFill rotWithShape="1">
          <a:blip r:embed="rId2"/>
          <a:srcRect l="57861" r="28332"/>
          <a:stretch/>
        </p:blipFill>
        <p:spPr>
          <a:xfrm>
            <a:off x="228600" y="1375499"/>
            <a:ext cx="1617785" cy="1304715"/>
          </a:xfrm>
          <a:prstGeom prst="rect">
            <a:avLst/>
          </a:prstGeom>
        </p:spPr>
      </p:pic>
      <p:sp>
        <p:nvSpPr>
          <p:cNvPr id="8" name="ZoneTexte 7">
            <a:extLst>
              <a:ext uri="{FF2B5EF4-FFF2-40B4-BE49-F238E27FC236}">
                <a16:creationId xmlns:a16="http://schemas.microsoft.com/office/drawing/2014/main" id="{23BA4D85-C7FE-4C67-ACB2-8522DFE46A1F}"/>
              </a:ext>
            </a:extLst>
          </p:cNvPr>
          <p:cNvSpPr txBox="1"/>
          <p:nvPr/>
        </p:nvSpPr>
        <p:spPr>
          <a:xfrm>
            <a:off x="2310179" y="2894732"/>
            <a:ext cx="7571641" cy="5509200"/>
          </a:xfrm>
          <a:prstGeom prst="rect">
            <a:avLst/>
          </a:prstGeom>
          <a:noFill/>
        </p:spPr>
        <p:txBody>
          <a:bodyPr wrap="square">
            <a:spAutoFit/>
          </a:bodyPr>
          <a:lstStyle/>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 Quantité de matière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 Nombre d'entité (sans unité)</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A</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Nombre d'Avogadro (mol</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-1</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p>
          <a:p>
            <a:r>
              <a:rPr lang="fr-FR" sz="2400" b="1" dirty="0">
                <a:latin typeface="Comic Sans MS" panose="030F0702030302020204" pitchFamily="66" charset="0"/>
                <a:cs typeface="Times New Roman" panose="02020603050405020304" pitchFamily="18" charset="0"/>
              </a:rPr>
              <a:t>m: Masse de l’espèce chimique (g)</a:t>
            </a:r>
          </a:p>
          <a:p>
            <a:r>
              <a:rPr lang="fr-FR" sz="2400" b="1" dirty="0">
                <a:latin typeface="Comic Sans MS" panose="030F0702030302020204" pitchFamily="66" charset="0"/>
                <a:cs typeface="Times New Roman" panose="02020603050405020304" pitchFamily="18" charset="0"/>
              </a:rPr>
              <a:t>M: Masse molaire de l’espèce chimique (g.mol</a:t>
            </a:r>
            <a:r>
              <a:rPr lang="fr-FR" sz="2400" b="1" baseline="30000" dirty="0">
                <a:latin typeface="Comic Sans MS" panose="030F0702030302020204" pitchFamily="66" charset="0"/>
                <a:cs typeface="Times New Roman" panose="02020603050405020304" pitchFamily="18" charset="0"/>
              </a:rPr>
              <a:t>-1</a:t>
            </a:r>
            <a:r>
              <a:rPr lang="fr-FR" sz="2400" b="1" dirty="0">
                <a:latin typeface="Comic Sans MS" panose="030F0702030302020204" pitchFamily="66" charset="0"/>
                <a:cs typeface="Times New Roman" panose="02020603050405020304" pitchFamily="18" charset="0"/>
              </a:rPr>
              <a:t>)</a:t>
            </a:r>
          </a:p>
          <a:p>
            <a:r>
              <a:rPr lang="fr-FR" sz="2400" b="1" dirty="0">
                <a:effectLst/>
                <a:latin typeface="Symbol" panose="05050102010706020507" pitchFamily="18" charset="2"/>
                <a:ea typeface="Times New Roman" panose="02020603050405020304" pitchFamily="18" charset="0"/>
                <a:cs typeface="Times New Roman" panose="02020603050405020304" pitchFamily="18" charset="0"/>
              </a:rPr>
              <a:t>r</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Masse volumique de la solution (g/L ou g/cm</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3</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p>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V: Volume occupée par la solution (L)</a:t>
            </a:r>
          </a:p>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V: Volume du gaz (L)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V</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Volume molaire du gaz (L/mol)</a:t>
            </a:r>
            <a:endParaRPr lang="fr-FR" sz="2400" b="1" dirty="0">
              <a:latin typeface="Comic Sans MS" panose="030F0702030302020204" pitchFamily="66" charset="0"/>
              <a:ea typeface="Times New Roman" panose="02020603050405020304" pitchFamily="18" charset="0"/>
              <a:cs typeface="Times New Roman" panose="02020603050405020304" pitchFamily="18" charset="0"/>
            </a:endParaRPr>
          </a:p>
          <a:p>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C: Concentration molaire (mol/L ou mol.L</a:t>
            </a:r>
            <a:r>
              <a:rPr lang="fr-FR" sz="2400" b="1" baseline="30000" dirty="0">
                <a:effectLst/>
                <a:latin typeface="Comic Sans MS" panose="030F0702030302020204" pitchFamily="66" charset="0"/>
                <a:ea typeface="Times New Roman" panose="02020603050405020304" pitchFamily="18" charset="0"/>
                <a:cs typeface="Times New Roman" panose="02020603050405020304" pitchFamily="18" charset="0"/>
              </a:rPr>
              <a:t>-1</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b="1" dirty="0">
              <a:latin typeface="Comic Sans MS" panose="030F0702030302020204" pitchFamily="66" charset="0"/>
              <a:cs typeface="Times New Roman" panose="02020603050405020304" pitchFamily="18" charset="0"/>
            </a:endParaRPr>
          </a:p>
          <a:p>
            <a:endParaRPr lang="fr-FR" sz="2400" b="1" dirty="0">
              <a:latin typeface="Comic Sans MS" panose="030F0702030302020204" pitchFamily="66" charset="0"/>
              <a:cs typeface="Times New Roman" panose="02020603050405020304" pitchFamily="18" charset="0"/>
            </a:endParaRPr>
          </a:p>
          <a:p>
            <a:endParaRPr lang="fr-FR" sz="2400" dirty="0"/>
          </a:p>
        </p:txBody>
      </p:sp>
      <p:pic>
        <p:nvPicPr>
          <p:cNvPr id="12" name="Image 11">
            <a:extLst>
              <a:ext uri="{FF2B5EF4-FFF2-40B4-BE49-F238E27FC236}">
                <a16:creationId xmlns:a16="http://schemas.microsoft.com/office/drawing/2014/main" id="{8469421A-CD29-5909-06C1-27FA9E4377AD}"/>
              </a:ext>
            </a:extLst>
          </p:cNvPr>
          <p:cNvPicPr>
            <a:picLocks noChangeAspect="1"/>
          </p:cNvPicPr>
          <p:nvPr/>
        </p:nvPicPr>
        <p:blipFill rotWithShape="1">
          <a:blip r:embed="rId3"/>
          <a:srcRect l="44399" r="43692"/>
          <a:stretch/>
        </p:blipFill>
        <p:spPr>
          <a:xfrm>
            <a:off x="2198076" y="1477672"/>
            <a:ext cx="1819926" cy="1156663"/>
          </a:xfrm>
          <a:prstGeom prst="rect">
            <a:avLst/>
          </a:prstGeom>
        </p:spPr>
      </p:pic>
      <p:pic>
        <p:nvPicPr>
          <p:cNvPr id="14" name="Image 13">
            <a:extLst>
              <a:ext uri="{FF2B5EF4-FFF2-40B4-BE49-F238E27FC236}">
                <a16:creationId xmlns:a16="http://schemas.microsoft.com/office/drawing/2014/main" id="{113839D8-BEB0-6240-1581-758467897839}"/>
              </a:ext>
            </a:extLst>
          </p:cNvPr>
          <p:cNvPicPr>
            <a:picLocks noChangeAspect="1"/>
          </p:cNvPicPr>
          <p:nvPr/>
        </p:nvPicPr>
        <p:blipFill rotWithShape="1">
          <a:blip r:embed="rId4"/>
          <a:srcRect l="41852" r="40529"/>
          <a:stretch/>
        </p:blipFill>
        <p:spPr>
          <a:xfrm>
            <a:off x="4387358" y="1330168"/>
            <a:ext cx="2620109" cy="1399565"/>
          </a:xfrm>
          <a:prstGeom prst="rect">
            <a:avLst/>
          </a:prstGeom>
        </p:spPr>
      </p:pic>
      <p:pic>
        <p:nvPicPr>
          <p:cNvPr id="16" name="Image 15">
            <a:extLst>
              <a:ext uri="{FF2B5EF4-FFF2-40B4-BE49-F238E27FC236}">
                <a16:creationId xmlns:a16="http://schemas.microsoft.com/office/drawing/2014/main" id="{D53D8F3A-98FF-5EC2-BA7D-2C4717BB0488}"/>
              </a:ext>
            </a:extLst>
          </p:cNvPr>
          <p:cNvPicPr>
            <a:picLocks noChangeAspect="1"/>
          </p:cNvPicPr>
          <p:nvPr/>
        </p:nvPicPr>
        <p:blipFill rotWithShape="1">
          <a:blip r:embed="rId5"/>
          <a:srcRect l="43832" r="42556"/>
          <a:stretch/>
        </p:blipFill>
        <p:spPr>
          <a:xfrm>
            <a:off x="7033843" y="1328073"/>
            <a:ext cx="1896101" cy="1399565"/>
          </a:xfrm>
          <a:prstGeom prst="rect">
            <a:avLst/>
          </a:prstGeom>
        </p:spPr>
      </p:pic>
      <p:sp>
        <p:nvSpPr>
          <p:cNvPr id="18" name="ZoneTexte 17">
            <a:extLst>
              <a:ext uri="{FF2B5EF4-FFF2-40B4-BE49-F238E27FC236}">
                <a16:creationId xmlns:a16="http://schemas.microsoft.com/office/drawing/2014/main" id="{A4301CDD-F09C-6108-81F8-02E1DC8CDCC7}"/>
              </a:ext>
            </a:extLst>
          </p:cNvPr>
          <p:cNvSpPr txBox="1"/>
          <p:nvPr/>
        </p:nvSpPr>
        <p:spPr>
          <a:xfrm>
            <a:off x="9168176" y="1598841"/>
            <a:ext cx="2244236" cy="584775"/>
          </a:xfrm>
          <a:prstGeom prst="rect">
            <a:avLst/>
          </a:prstGeom>
          <a:noFill/>
        </p:spPr>
        <p:txBody>
          <a:bodyPr wrap="square">
            <a:spAutoFit/>
          </a:bodyPr>
          <a:lstStyle/>
          <a:p>
            <a:r>
              <a:rPr lang="fr-FR" sz="3200" b="1" dirty="0">
                <a:latin typeface="Comic Sans MS" panose="030F0702030302020204" pitchFamily="66" charset="0"/>
              </a:rPr>
              <a:t>n = C x V</a:t>
            </a:r>
          </a:p>
        </p:txBody>
      </p:sp>
    </p:spTree>
    <p:extLst>
      <p:ext uri="{BB962C8B-B14F-4D97-AF65-F5344CB8AC3E}">
        <p14:creationId xmlns:p14="http://schemas.microsoft.com/office/powerpoint/2010/main" val="2313234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aphicFrame>
        <p:nvGraphicFramePr>
          <p:cNvPr id="2" name="Tableau 1">
            <a:extLst>
              <a:ext uri="{FF2B5EF4-FFF2-40B4-BE49-F238E27FC236}">
                <a16:creationId xmlns:a16="http://schemas.microsoft.com/office/drawing/2014/main" id="{02255CDB-3E3C-05CB-F7C4-0B1325842DAB}"/>
              </a:ext>
            </a:extLst>
          </p:cNvPr>
          <p:cNvGraphicFramePr>
            <a:graphicFrameLocks noGrp="1"/>
          </p:cNvGraphicFramePr>
          <p:nvPr>
            <p:extLst>
              <p:ext uri="{D42A27DB-BD31-4B8C-83A1-F6EECF244321}">
                <p14:modId xmlns:p14="http://schemas.microsoft.com/office/powerpoint/2010/main" val="3947438759"/>
              </p:ext>
            </p:extLst>
          </p:nvPr>
        </p:nvGraphicFramePr>
        <p:xfrm>
          <a:off x="0" y="569594"/>
          <a:ext cx="12192000" cy="5496121"/>
        </p:xfrm>
        <a:graphic>
          <a:graphicData uri="http://schemas.openxmlformats.org/drawingml/2006/table">
            <a:tbl>
              <a:tblPr firstRow="1" firstCol="1" bandRow="1"/>
              <a:tblGrid>
                <a:gridCol w="2998748">
                  <a:extLst>
                    <a:ext uri="{9D8B030D-6E8A-4147-A177-3AD203B41FA5}">
                      <a16:colId xmlns:a16="http://schemas.microsoft.com/office/drawing/2014/main" val="277227574"/>
                    </a:ext>
                  </a:extLst>
                </a:gridCol>
                <a:gridCol w="2200744">
                  <a:extLst>
                    <a:ext uri="{9D8B030D-6E8A-4147-A177-3AD203B41FA5}">
                      <a16:colId xmlns:a16="http://schemas.microsoft.com/office/drawing/2014/main" val="3385852436"/>
                    </a:ext>
                  </a:extLst>
                </a:gridCol>
                <a:gridCol w="2390271">
                  <a:extLst>
                    <a:ext uri="{9D8B030D-6E8A-4147-A177-3AD203B41FA5}">
                      <a16:colId xmlns:a16="http://schemas.microsoft.com/office/drawing/2014/main" val="3436158770"/>
                    </a:ext>
                  </a:extLst>
                </a:gridCol>
                <a:gridCol w="2208226">
                  <a:extLst>
                    <a:ext uri="{9D8B030D-6E8A-4147-A177-3AD203B41FA5}">
                      <a16:colId xmlns:a16="http://schemas.microsoft.com/office/drawing/2014/main" val="2063265882"/>
                    </a:ext>
                  </a:extLst>
                </a:gridCol>
                <a:gridCol w="2394011">
                  <a:extLst>
                    <a:ext uri="{9D8B030D-6E8A-4147-A177-3AD203B41FA5}">
                      <a16:colId xmlns:a16="http://schemas.microsoft.com/office/drawing/2014/main" val="3320076397"/>
                    </a:ext>
                  </a:extLst>
                </a:gridCol>
              </a:tblGrid>
              <a:tr h="995437">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Equation de la réaction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nSpc>
                          <a:spcPct val="107000"/>
                        </a:lnSpc>
                        <a:spcAft>
                          <a:spcPts val="800"/>
                        </a:spcAft>
                        <a:tabLs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2A    +    4B     </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sym typeface="Wingdings 3" panose="05040102010807070707" pitchFamily="18" charset="2"/>
                        </a:rPr>
                        <a:t></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3200" b="1" dirty="0">
                          <a:effectLst/>
                          <a:latin typeface="Comic Sans MS" panose="030F0702030302020204" pitchFamily="66" charset="0"/>
                          <a:ea typeface="Calibri" panose="020F0502020204030204" pitchFamily="34" charset="0"/>
                          <a:cs typeface="Times New Roman" panose="02020603050405020304" pitchFamily="18" charset="0"/>
                        </a:rPr>
                        <a:t>C     </a:t>
                      </a:r>
                      <a:r>
                        <a:rPr lang="fr-FR" sz="3200" b="1" dirty="0">
                          <a:effectLst/>
                          <a:latin typeface="Comic Sans MS" panose="030F0702030302020204" pitchFamily="66" charset="0"/>
                          <a:ea typeface="Times New Roman" panose="02020603050405020304" pitchFamily="18" charset="0"/>
                          <a:cs typeface="Times New Roman" panose="02020603050405020304" pitchFamily="18" charset="0"/>
                        </a:rPr>
                        <a:t>+    2D</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41489434"/>
                  </a:ext>
                </a:extLst>
              </a:tr>
              <a:tr h="992851">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initial</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x=0 à 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0,300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0,500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0,000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0,000</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655486"/>
                  </a:ext>
                </a:extLst>
              </a:tr>
              <a:tr h="992851">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intermédiaire</a:t>
                      </a: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x(t) à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0,300-2.x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0,500-4.x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2.x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9075072"/>
                  </a:ext>
                </a:extLst>
              </a:tr>
              <a:tr h="992851">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final ou expérimental</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0,300-2.x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0,500-4.x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2.x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f</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9026685"/>
                  </a:ext>
                </a:extLst>
              </a:tr>
              <a:tr h="992851">
                <a:tc>
                  <a:txBody>
                    <a:bodyPr/>
                    <a:lstStyle/>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maximum ou théorique</a:t>
                      </a:r>
                    </a:p>
                    <a:p>
                      <a:pPr algn="ctr">
                        <a:lnSpc>
                          <a:spcPct val="107000"/>
                        </a:lnSpc>
                        <a:spcAft>
                          <a:spcPts val="800"/>
                        </a:spcAft>
                      </a:pP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à t=</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t</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0,300-2.x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a:effectLst/>
                          <a:latin typeface="Comic Sans MS" panose="030F0702030302020204" pitchFamily="66" charset="0"/>
                          <a:ea typeface="Times New Roman" panose="02020603050405020304" pitchFamily="18" charset="0"/>
                          <a:cs typeface="Times New Roman" panose="02020603050405020304" pitchFamily="18" charset="0"/>
                        </a:rPr>
                        <a:t>0,500-4.x</a:t>
                      </a:r>
                      <a:r>
                        <a:rPr lang="fr-FR" sz="2400" b="1" baseline="-2500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max</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4749730"/>
                  </a:ext>
                </a:extLst>
              </a:tr>
            </a:tbl>
          </a:graphicData>
        </a:graphic>
      </p:graphicFrame>
    </p:spTree>
    <p:extLst>
      <p:ext uri="{BB962C8B-B14F-4D97-AF65-F5344CB8AC3E}">
        <p14:creationId xmlns:p14="http://schemas.microsoft.com/office/powerpoint/2010/main" val="3603202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1C48821E-2AA1-F1D9-A08F-C4E1FAAE1EC5}"/>
              </a:ext>
            </a:extLst>
          </p:cNvPr>
          <p:cNvSpPr txBox="1"/>
          <p:nvPr/>
        </p:nvSpPr>
        <p:spPr>
          <a:xfrm>
            <a:off x="-2200" y="0"/>
            <a:ext cx="12194200" cy="469167"/>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Sachant que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on recherche la valeur de l'avancement final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01849ABE-1153-7404-E2C5-D67FEE8F0D16}"/>
              </a:ext>
            </a:extLst>
          </p:cNvPr>
          <p:cNvSpPr txBox="1"/>
          <p:nvPr/>
        </p:nvSpPr>
        <p:spPr>
          <a:xfrm>
            <a:off x="0" y="535703"/>
            <a:ext cx="12192000" cy="196329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aura à l'état final: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0,500 - 4.x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valeur de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est donc:</a:t>
            </a:r>
          </a:p>
          <a:p>
            <a:pPr algn="ctr">
              <a:lnSpc>
                <a:spcPct val="107000"/>
              </a:lnSpc>
              <a:spcAft>
                <a:spcPts val="800"/>
              </a:spcAft>
            </a:pPr>
            <a:r>
              <a:rPr lang="fr-FR" sz="2400" b="1" dirty="0" err="1">
                <a:latin typeface="Comic Sans MS" panose="030F0702030302020204" pitchFamily="66" charset="0"/>
                <a:ea typeface="Calibri" panose="020F0502020204030204" pitchFamily="34" charset="0"/>
                <a:cs typeface="Times New Roman" panose="02020603050405020304" pitchFamily="18" charset="0"/>
              </a:rPr>
              <a:t>x</a:t>
            </a:r>
            <a:r>
              <a:rPr lang="fr-FR" sz="2400" b="1" baseline="-25000" dirty="0" err="1">
                <a:latin typeface="Comic Sans MS" panose="030F0702030302020204" pitchFamily="66" charset="0"/>
                <a:ea typeface="Calibri" panose="020F0502020204030204" pitchFamily="34" charset="0"/>
                <a:cs typeface="Times New Roman" panose="02020603050405020304" pitchFamily="18" charset="0"/>
              </a:rPr>
              <a:t>f</a:t>
            </a:r>
            <a:r>
              <a:rPr lang="fr-FR" sz="2400" b="1" dirty="0">
                <a:latin typeface="Comic Sans MS" panose="030F0702030302020204" pitchFamily="66" charset="0"/>
                <a:ea typeface="Calibri" panose="020F0502020204030204" pitchFamily="34" charset="0"/>
                <a:cs typeface="Times New Roman" panose="02020603050405020304" pitchFamily="18" charset="0"/>
              </a:rPr>
              <a:t> = 0,100 mol</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2A404022-3E8B-9365-6919-8757C70474D6}"/>
              </a:ext>
            </a:extLst>
          </p:cNvPr>
          <p:cNvSpPr txBox="1"/>
          <p:nvPr/>
        </p:nvSpPr>
        <p:spPr>
          <a:xfrm>
            <a:off x="1830" y="2518558"/>
            <a:ext cx="12190170" cy="96693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 l'état final on aura donc:</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n(A)</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 </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n(B)</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n(C)</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0,100 mol   n(D)</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0,200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1DEB1340-2F6D-5382-21D5-A2344B2CDB06}"/>
              </a:ext>
            </a:extLst>
          </p:cNvPr>
          <p:cNvSpPr txBox="1"/>
          <p:nvPr/>
        </p:nvSpPr>
        <p:spPr>
          <a:xfrm>
            <a:off x="1830" y="3679145"/>
            <a:ext cx="12190170" cy="96693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Pour trouver l'avancement maximum on doit résoudre les deux équations: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0,300 - 2.x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et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0,500 - 4.x</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07EFC93D-5411-3A94-685F-D305C4DD974A}"/>
              </a:ext>
            </a:extLst>
          </p:cNvPr>
          <p:cNvSpPr txBox="1"/>
          <p:nvPr/>
        </p:nvSpPr>
        <p:spPr>
          <a:xfrm>
            <a:off x="1830" y="4762614"/>
            <a:ext cx="12190170" cy="96693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solutions de ces deux équations sont:</a:t>
            </a:r>
          </a:p>
          <a:p>
            <a:pPr algn="ctr">
              <a:lnSpc>
                <a:spcPct val="107000"/>
              </a:lnSpc>
              <a:spcAft>
                <a:spcPts val="800"/>
              </a:spcAft>
            </a:pPr>
            <a:r>
              <a:rPr lang="fr-FR" sz="2400" b="1" dirty="0" err="1">
                <a:latin typeface="Comic Sans MS" panose="030F0702030302020204" pitchFamily="66" charset="0"/>
                <a:ea typeface="Calibri" panose="020F0502020204030204" pitchFamily="34" charset="0"/>
                <a:cs typeface="Times New Roman" panose="02020603050405020304" pitchFamily="18" charset="0"/>
              </a:rPr>
              <a:t>x</a:t>
            </a:r>
            <a:r>
              <a:rPr lang="fr-FR" sz="2400" b="1" baseline="-25000" dirty="0" err="1">
                <a:latin typeface="Comic Sans MS" panose="030F0702030302020204" pitchFamily="66" charset="0"/>
                <a:ea typeface="Calibri" panose="020F0502020204030204" pitchFamily="34" charset="0"/>
                <a:cs typeface="Times New Roman" panose="02020603050405020304" pitchFamily="18" charset="0"/>
              </a:rPr>
              <a:t>max</a:t>
            </a:r>
            <a:r>
              <a:rPr lang="fr-FR" sz="2400" b="1" dirty="0">
                <a:latin typeface="Comic Sans MS" panose="030F0702030302020204" pitchFamily="66" charset="0"/>
                <a:ea typeface="Calibri" panose="020F0502020204030204" pitchFamily="34" charset="0"/>
                <a:cs typeface="Times New Roman" panose="02020603050405020304" pitchFamily="18" charset="0"/>
              </a:rPr>
              <a:t> = 0,150 mol et </a:t>
            </a:r>
            <a:r>
              <a:rPr lang="fr-FR" sz="2400" b="1" dirty="0" err="1">
                <a:latin typeface="Comic Sans MS" panose="030F0702030302020204" pitchFamily="66" charset="0"/>
                <a:ea typeface="Calibri" panose="020F0502020204030204" pitchFamily="34" charset="0"/>
                <a:cs typeface="Times New Roman" panose="02020603050405020304" pitchFamily="18" charset="0"/>
              </a:rPr>
              <a:t>x</a:t>
            </a:r>
            <a:r>
              <a:rPr lang="fr-FR" sz="2400" b="1" baseline="-25000" dirty="0" err="1">
                <a:latin typeface="Comic Sans MS" panose="030F0702030302020204" pitchFamily="66" charset="0"/>
                <a:ea typeface="Calibri" panose="020F0502020204030204" pitchFamily="34" charset="0"/>
                <a:cs typeface="Times New Roman" panose="02020603050405020304" pitchFamily="18" charset="0"/>
              </a:rPr>
              <a:t>max</a:t>
            </a:r>
            <a:r>
              <a:rPr lang="fr-FR" sz="2400" b="1" dirty="0">
                <a:latin typeface="Comic Sans MS" panose="030F0702030302020204" pitchFamily="66" charset="0"/>
                <a:ea typeface="Calibri" panose="020F0502020204030204" pitchFamily="34" charset="0"/>
                <a:cs typeface="Times New Roman" panose="02020603050405020304" pitchFamily="18" charset="0"/>
              </a:rPr>
              <a:t> = 0,125 mol</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ZoneTexte 12">
            <a:extLst>
              <a:ext uri="{FF2B5EF4-FFF2-40B4-BE49-F238E27FC236}">
                <a16:creationId xmlns:a16="http://schemas.microsoft.com/office/drawing/2014/main" id="{9FDAB807-F98B-6ADB-DB11-2490A022CB63}"/>
              </a:ext>
            </a:extLst>
          </p:cNvPr>
          <p:cNvSpPr txBox="1"/>
          <p:nvPr/>
        </p:nvSpPr>
        <p:spPr>
          <a:xfrm>
            <a:off x="13190" y="5787771"/>
            <a:ext cx="12190169" cy="96693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retient la plus petite de ces deux valeurs, c'est à dire: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0,125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990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84F16BC7-CF6B-DB82-6777-B7967EF8F2AC}"/>
              </a:ext>
            </a:extLst>
          </p:cNvPr>
          <p:cNvSpPr txBox="1"/>
          <p:nvPr/>
        </p:nvSpPr>
        <p:spPr>
          <a:xfrm>
            <a:off x="0" y="132328"/>
            <a:ext cx="12192000" cy="2750497"/>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En comparant les valeurs de l'avancement final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et de l'avancement maximal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on peut en conclure que la réaction est limitée: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0,100 mol =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xf</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sym typeface="Symbol" panose="05050102010706020507" pitchFamily="18" charset="2"/>
              </a:rPr>
              <a: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xmax</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0,125 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Connaissant les valeurs de l'avancement final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f</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et de l'avancement maximal </a:t>
            </a: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x</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max</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on peut calculer le taux d'avancement </a:t>
            </a:r>
            <a:r>
              <a:rPr lang="fr-FR" sz="2400" b="1" dirty="0">
                <a:effectLst/>
                <a:latin typeface="Symbol" panose="05050102010706020507" pitchFamily="18" charset="2"/>
                <a:ea typeface="Times New Roman" panose="02020603050405020304" pitchFamily="18" charset="0"/>
                <a:cs typeface="Times New Roman" panose="02020603050405020304" pitchFamily="18" charset="0"/>
              </a:rPr>
              <a:t>t</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cette réaction: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F92F5234-2A29-2F3E-5095-5D55952272B8}"/>
              </a:ext>
            </a:extLst>
          </p:cNvPr>
          <p:cNvPicPr>
            <a:picLocks noChangeAspect="1"/>
          </p:cNvPicPr>
          <p:nvPr/>
        </p:nvPicPr>
        <p:blipFill rotWithShape="1">
          <a:blip r:embed="rId2"/>
          <a:srcRect l="33431" r="32768"/>
          <a:stretch/>
        </p:blipFill>
        <p:spPr>
          <a:xfrm>
            <a:off x="3963972" y="3119686"/>
            <a:ext cx="4264055" cy="1434729"/>
          </a:xfrm>
          <a:prstGeom prst="rect">
            <a:avLst/>
          </a:prstGeom>
        </p:spPr>
      </p:pic>
      <p:sp>
        <p:nvSpPr>
          <p:cNvPr id="7" name="ZoneTexte 6">
            <a:extLst>
              <a:ext uri="{FF2B5EF4-FFF2-40B4-BE49-F238E27FC236}">
                <a16:creationId xmlns:a16="http://schemas.microsoft.com/office/drawing/2014/main" id="{9D49E521-5F87-BA31-638E-81F5C20A7CC1}"/>
              </a:ext>
            </a:extLst>
          </p:cNvPr>
          <p:cNvSpPr txBox="1"/>
          <p:nvPr/>
        </p:nvSpPr>
        <p:spPr>
          <a:xfrm>
            <a:off x="-1" y="4633543"/>
            <a:ext cx="12191999" cy="1859868"/>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Soit un taux d'avancement de </a:t>
            </a:r>
            <a:r>
              <a:rPr lang="fr-FR" sz="2400" b="1" dirty="0">
                <a:effectLst/>
                <a:latin typeface="Symbol" panose="05050102010706020507" pitchFamily="18" charset="2"/>
                <a:ea typeface="Times New Roman" panose="02020603050405020304" pitchFamily="18" charset="0"/>
                <a:cs typeface="Times New Roman" panose="02020603050405020304" pitchFamily="18" charset="0"/>
              </a:rPr>
              <a:t>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80%</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t>
            </a: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Le taux d’avancement </a:t>
            </a:r>
            <a:r>
              <a:rPr lang="fr-FR" sz="2400" b="1" dirty="0">
                <a:effectLst/>
                <a:latin typeface="Symbol" panose="05050102010706020507" pitchFamily="18" charset="2"/>
                <a:ea typeface="Times New Roman" panose="02020603050405020304" pitchFamily="18" charset="0"/>
                <a:cs typeface="Times New Roman" panose="02020603050405020304" pitchFamily="18" charset="0"/>
              </a:rPr>
              <a:t>t</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est une grandeur sans dimension traduisant l’avancement d’une transformation chimique.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8978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re 21">
            <a:extLst>
              <a:ext uri="{FF2B5EF4-FFF2-40B4-BE49-F238E27FC236}">
                <a16:creationId xmlns:a16="http://schemas.microsoft.com/office/drawing/2014/main" id="{F8FAEED9-1ECD-45F9-87A0-9394BAEABB79}"/>
              </a:ext>
            </a:extLst>
          </p:cNvPr>
          <p:cNvSpPr>
            <a:spLocks noGrp="1"/>
          </p:cNvSpPr>
          <p:nvPr>
            <p:ph type="ctrTitle"/>
          </p:nvPr>
        </p:nvSpPr>
        <p:spPr>
          <a:xfrm>
            <a:off x="550863" y="281354"/>
            <a:ext cx="5437187" cy="2112249"/>
          </a:xfrm>
        </p:spPr>
        <p:txBody>
          <a:bodyPr rtlCol="0"/>
          <a:lstStyle/>
          <a:p>
            <a:pPr algn="ctr" rtl="0"/>
            <a:r>
              <a:rPr lang="fr-FR" dirty="0">
                <a:latin typeface="Comic Sans MS" panose="030F0702030302020204" pitchFamily="66" charset="0"/>
              </a:rPr>
              <a:t>AVANCEMENT D’UNE REACTION CHIMIQUE</a:t>
            </a:r>
          </a:p>
        </p:txBody>
      </p:sp>
      <p:sp>
        <p:nvSpPr>
          <p:cNvPr id="23" name="Sous-titre 22">
            <a:extLst>
              <a:ext uri="{FF2B5EF4-FFF2-40B4-BE49-F238E27FC236}">
                <a16:creationId xmlns:a16="http://schemas.microsoft.com/office/drawing/2014/main" id="{8E5E4638-9BCB-4C2E-914F-CC868E2020D5}"/>
              </a:ext>
            </a:extLst>
          </p:cNvPr>
          <p:cNvSpPr>
            <a:spLocks noGrp="1"/>
          </p:cNvSpPr>
          <p:nvPr>
            <p:ph type="subTitle" idx="1"/>
          </p:nvPr>
        </p:nvSpPr>
        <p:spPr>
          <a:xfrm>
            <a:off x="550863" y="4285638"/>
            <a:ext cx="5437187" cy="1167084"/>
          </a:xfrm>
        </p:spPr>
        <p:txBody>
          <a:bodyPr rtlCol="0"/>
          <a:lstStyle/>
          <a:p>
            <a:pPr algn="ctr" rtl="0"/>
            <a:r>
              <a:rPr lang="fr-FR" dirty="0">
                <a:latin typeface="Comic Sans MS" panose="030F0702030302020204" pitchFamily="66" charset="0"/>
              </a:rPr>
              <a:t>Prof-TC</a:t>
            </a:r>
          </a:p>
          <a:p>
            <a:pPr algn="ctr" rtl="0"/>
            <a:r>
              <a:rPr lang="fr-FR" dirty="0">
                <a:latin typeface="Comic Sans MS" panose="030F0702030302020204" pitchFamily="66" charset="0"/>
              </a:rPr>
              <a:t>www.prof-tc.fr</a:t>
            </a:r>
          </a:p>
        </p:txBody>
      </p:sp>
      <p:pic>
        <p:nvPicPr>
          <p:cNvPr id="27" name="Espace réservé d’image 26" descr="Arrière-plan numérique Point de données">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Espace réservé d’image 32" descr="Arrière-plan numérique Point de données">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Tree>
    <p:extLst>
      <p:ext uri="{BB962C8B-B14F-4D97-AF65-F5344CB8AC3E}">
        <p14:creationId xmlns:p14="http://schemas.microsoft.com/office/powerpoint/2010/main" val="324779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DDA232FA-8882-4112-F5B4-335B09C2D0B0}"/>
              </a:ext>
            </a:extLst>
          </p:cNvPr>
          <p:cNvSpPr txBox="1"/>
          <p:nvPr/>
        </p:nvSpPr>
        <p:spPr>
          <a:xfrm>
            <a:off x="0" y="0"/>
            <a:ext cx="12192000"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2 - Réaction chimique et bilan de matière</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220DF071-AE24-4D52-15E2-EC040F85FC4C}"/>
              </a:ext>
            </a:extLst>
          </p:cNvPr>
          <p:cNvSpPr txBox="1"/>
          <p:nvPr/>
        </p:nvSpPr>
        <p:spPr>
          <a:xfrm>
            <a:off x="-1464" y="544883"/>
            <a:ext cx="12192000" cy="136210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On appelle transformation chimique, le passage d'un système chimique d'un état initial à un état final avec transformation des espèces chimiques.</a:t>
            </a: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Les transformations peuvent être totales ou non.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83BF0B2B-50F3-A9E4-66D8-C4A82001C6B4}"/>
              </a:ext>
            </a:extLst>
          </p:cNvPr>
          <p:cNvSpPr txBox="1"/>
          <p:nvPr/>
        </p:nvSpPr>
        <p:spPr>
          <a:xfrm>
            <a:off x="-1464" y="2838020"/>
            <a:ext cx="12192000" cy="393832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Les espèces qui sont présentes dans l'état initial sont appelées réactifs et leur quantité de matière diminue au cours de la transformation chimique.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Les espèces qui apparaissent dans l'état final sont appelées produits et leur quantité de matière augmente au cours de la transformation chimique.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Lorsque la quantité de matière d'une espèce n'évolue pas (ne change pas) au cours d'une transformation chimique, alors c'est une espèce spectatrice. On ne note pas dans les équations chimiques les espèces spectatrices.</a:t>
            </a: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Au cours d'une transformation chimique, les éléments chimiques (le nombre d'atomes) et la charge électrique se conservent.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Texte 9">
            <a:extLst>
              <a:ext uri="{FF2B5EF4-FFF2-40B4-BE49-F238E27FC236}">
                <a16:creationId xmlns:a16="http://schemas.microsoft.com/office/drawing/2014/main" id="{016B600B-6191-0AD5-B197-F5E2E867AFB9}"/>
              </a:ext>
            </a:extLst>
          </p:cNvPr>
          <p:cNvSpPr txBox="1"/>
          <p:nvPr/>
        </p:nvSpPr>
        <p:spPr>
          <a:xfrm>
            <a:off x="2999644" y="2075851"/>
            <a:ext cx="6189784" cy="593304"/>
          </a:xfrm>
          <a:prstGeom prst="rect">
            <a:avLst/>
          </a:prstGeom>
          <a:noFill/>
        </p:spPr>
        <p:txBody>
          <a:bodyPr wrap="square">
            <a:spAutoFit/>
          </a:bodyPr>
          <a:lstStyle/>
          <a:p>
            <a:pPr algn="ctr">
              <a:lnSpc>
                <a:spcPct val="107000"/>
              </a:lnSpc>
              <a:spcAft>
                <a:spcPts val="800"/>
              </a:spcAft>
            </a:pPr>
            <a:r>
              <a:rPr lang="fr-FR" sz="3200" b="1" dirty="0">
                <a:effectLst/>
                <a:latin typeface="Comic Sans MS" panose="030F0702030302020204" pitchFamily="66" charset="0"/>
                <a:ea typeface="Calibri" panose="020F0502020204030204" pitchFamily="34" charset="0"/>
                <a:cs typeface="Arial" panose="020B0604020202020204" pitchFamily="34" charset="0"/>
              </a:rPr>
              <a:t>Réactifs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3200" b="1" dirty="0">
                <a:effectLst/>
                <a:latin typeface="Comic Sans MS" panose="030F0702030302020204" pitchFamily="66" charset="0"/>
                <a:ea typeface="Calibri" panose="020F0502020204030204" pitchFamily="34" charset="0"/>
                <a:cs typeface="Arial" panose="020B0604020202020204" pitchFamily="34" charset="0"/>
              </a:rPr>
              <a:t> Produits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556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 name="ZoneTexte 1">
            <a:extLst>
              <a:ext uri="{FF2B5EF4-FFF2-40B4-BE49-F238E27FC236}">
                <a16:creationId xmlns:a16="http://schemas.microsoft.com/office/drawing/2014/main" id="{7BC84ED5-81E6-931A-3060-0A538A44B4C8}"/>
              </a:ext>
            </a:extLst>
          </p:cNvPr>
          <p:cNvSpPr txBox="1"/>
          <p:nvPr/>
        </p:nvSpPr>
        <p:spPr>
          <a:xfrm>
            <a:off x="0" y="0"/>
            <a:ext cx="12192000"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3 - Quelques exemple de réactions chimiques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8E35DA3C-538B-8FDA-ACC0-A50C1B54565C}"/>
              </a:ext>
            </a:extLst>
          </p:cNvPr>
          <p:cNvGraphicFramePr>
            <a:graphicFrameLocks noGrp="1"/>
          </p:cNvGraphicFramePr>
          <p:nvPr>
            <p:extLst>
              <p:ext uri="{D42A27DB-BD31-4B8C-83A1-F6EECF244321}">
                <p14:modId xmlns:p14="http://schemas.microsoft.com/office/powerpoint/2010/main" val="2896095388"/>
              </p:ext>
            </p:extLst>
          </p:nvPr>
        </p:nvGraphicFramePr>
        <p:xfrm>
          <a:off x="2574679" y="1402017"/>
          <a:ext cx="7042638" cy="435293"/>
        </p:xfrm>
        <a:graphic>
          <a:graphicData uri="http://schemas.openxmlformats.org/drawingml/2006/table">
            <a:tbl>
              <a:tblPr firstRow="1" firstCol="1" bandRow="1"/>
              <a:tblGrid>
                <a:gridCol w="3050931">
                  <a:extLst>
                    <a:ext uri="{9D8B030D-6E8A-4147-A177-3AD203B41FA5}">
                      <a16:colId xmlns:a16="http://schemas.microsoft.com/office/drawing/2014/main" val="2286373974"/>
                    </a:ext>
                  </a:extLst>
                </a:gridCol>
                <a:gridCol w="958361">
                  <a:extLst>
                    <a:ext uri="{9D8B030D-6E8A-4147-A177-3AD203B41FA5}">
                      <a16:colId xmlns:a16="http://schemas.microsoft.com/office/drawing/2014/main" val="1844014317"/>
                    </a:ext>
                  </a:extLst>
                </a:gridCol>
                <a:gridCol w="3033346">
                  <a:extLst>
                    <a:ext uri="{9D8B030D-6E8A-4147-A177-3AD203B41FA5}">
                      <a16:colId xmlns:a16="http://schemas.microsoft.com/office/drawing/2014/main" val="929860416"/>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2 C</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800" b="1" dirty="0">
                          <a:effectLst/>
                          <a:latin typeface="Comic Sans MS" panose="030F0702030302020204" pitchFamily="66" charset="0"/>
                          <a:ea typeface="Calibri" panose="020F0502020204030204" pitchFamily="34" charset="0"/>
                          <a:cs typeface="Arial" panose="020B0604020202020204" pitchFamily="34" charset="0"/>
                        </a:rPr>
                        <a:t>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10</a:t>
                      </a:r>
                      <a:r>
                        <a:rPr lang="fr-FR" sz="2800" b="1" dirty="0">
                          <a:effectLst/>
                          <a:latin typeface="Comic Sans MS" panose="030F0702030302020204" pitchFamily="66" charset="0"/>
                          <a:ea typeface="Calibri" panose="020F0502020204030204" pitchFamily="34" charset="0"/>
                          <a:cs typeface="Arial" panose="020B0604020202020204" pitchFamily="34" charset="0"/>
                        </a:rPr>
                        <a:t> + 13 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8 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+ 10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86353542"/>
                  </a:ext>
                </a:extLst>
              </a:tr>
            </a:tbl>
          </a:graphicData>
        </a:graphic>
      </p:graphicFrame>
      <p:graphicFrame>
        <p:nvGraphicFramePr>
          <p:cNvPr id="9" name="Tableau 8">
            <a:extLst>
              <a:ext uri="{FF2B5EF4-FFF2-40B4-BE49-F238E27FC236}">
                <a16:creationId xmlns:a16="http://schemas.microsoft.com/office/drawing/2014/main" id="{C7F01790-8BA7-DAC1-4068-712673B2F388}"/>
              </a:ext>
            </a:extLst>
          </p:cNvPr>
          <p:cNvGraphicFramePr>
            <a:graphicFrameLocks noGrp="1"/>
          </p:cNvGraphicFramePr>
          <p:nvPr>
            <p:extLst>
              <p:ext uri="{D42A27DB-BD31-4B8C-83A1-F6EECF244321}">
                <p14:modId xmlns:p14="http://schemas.microsoft.com/office/powerpoint/2010/main" val="229016415"/>
              </p:ext>
            </p:extLst>
          </p:nvPr>
        </p:nvGraphicFramePr>
        <p:xfrm>
          <a:off x="3278265" y="2271920"/>
          <a:ext cx="5635466" cy="435293"/>
        </p:xfrm>
        <a:graphic>
          <a:graphicData uri="http://schemas.openxmlformats.org/drawingml/2006/table">
            <a:tbl>
              <a:tblPr firstRow="1" firstCol="1" bandRow="1"/>
              <a:tblGrid>
                <a:gridCol w="2472301">
                  <a:extLst>
                    <a:ext uri="{9D8B030D-6E8A-4147-A177-3AD203B41FA5}">
                      <a16:colId xmlns:a16="http://schemas.microsoft.com/office/drawing/2014/main" val="2641753272"/>
                    </a:ext>
                  </a:extLst>
                </a:gridCol>
                <a:gridCol w="686806">
                  <a:extLst>
                    <a:ext uri="{9D8B030D-6E8A-4147-A177-3AD203B41FA5}">
                      <a16:colId xmlns:a16="http://schemas.microsoft.com/office/drawing/2014/main" val="2052325127"/>
                    </a:ext>
                  </a:extLst>
                </a:gridCol>
                <a:gridCol w="2476359">
                  <a:extLst>
                    <a:ext uri="{9D8B030D-6E8A-4147-A177-3AD203B41FA5}">
                      <a16:colId xmlns:a16="http://schemas.microsoft.com/office/drawing/2014/main" val="3951937957"/>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800" b="1" dirty="0">
                          <a:effectLst/>
                          <a:latin typeface="Comic Sans MS" panose="030F0702030302020204" pitchFamily="66" charset="0"/>
                          <a:ea typeface="Calibri" panose="020F0502020204030204" pitchFamily="34" charset="0"/>
                          <a:cs typeface="Arial" panose="020B0604020202020204" pitchFamily="34" charset="0"/>
                        </a:rPr>
                        <a:t> + 2 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093981427"/>
                  </a:ext>
                </a:extLst>
              </a:tr>
            </a:tbl>
          </a:graphicData>
        </a:graphic>
      </p:graphicFrame>
      <p:graphicFrame>
        <p:nvGraphicFramePr>
          <p:cNvPr id="11" name="Tableau 10">
            <a:extLst>
              <a:ext uri="{FF2B5EF4-FFF2-40B4-BE49-F238E27FC236}">
                <a16:creationId xmlns:a16="http://schemas.microsoft.com/office/drawing/2014/main" id="{27CABF9A-B245-7A25-1410-F5FD960C8E2B}"/>
              </a:ext>
            </a:extLst>
          </p:cNvPr>
          <p:cNvGraphicFramePr>
            <a:graphicFrameLocks noGrp="1"/>
          </p:cNvGraphicFramePr>
          <p:nvPr>
            <p:extLst>
              <p:ext uri="{D42A27DB-BD31-4B8C-83A1-F6EECF244321}">
                <p14:modId xmlns:p14="http://schemas.microsoft.com/office/powerpoint/2010/main" val="516775576"/>
              </p:ext>
            </p:extLst>
          </p:nvPr>
        </p:nvGraphicFramePr>
        <p:xfrm>
          <a:off x="2024084" y="3141141"/>
          <a:ext cx="8143830" cy="435293"/>
        </p:xfrm>
        <a:graphic>
          <a:graphicData uri="http://schemas.openxmlformats.org/drawingml/2006/table">
            <a:tbl>
              <a:tblPr firstRow="1" firstCol="1" bandRow="1"/>
              <a:tblGrid>
                <a:gridCol w="3403621">
                  <a:extLst>
                    <a:ext uri="{9D8B030D-6E8A-4147-A177-3AD203B41FA5}">
                      <a16:colId xmlns:a16="http://schemas.microsoft.com/office/drawing/2014/main" val="87502209"/>
                    </a:ext>
                  </a:extLst>
                </a:gridCol>
                <a:gridCol w="1360628">
                  <a:extLst>
                    <a:ext uri="{9D8B030D-6E8A-4147-A177-3AD203B41FA5}">
                      <a16:colId xmlns:a16="http://schemas.microsoft.com/office/drawing/2014/main" val="2282501438"/>
                    </a:ext>
                  </a:extLst>
                </a:gridCol>
                <a:gridCol w="3379581">
                  <a:extLst>
                    <a:ext uri="{9D8B030D-6E8A-4147-A177-3AD203B41FA5}">
                      <a16:colId xmlns:a16="http://schemas.microsoft.com/office/drawing/2014/main" val="3372619634"/>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Zn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3</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r>
                        <a:rPr lang="fr-FR" sz="2800" b="1" baseline="30000" dirty="0">
                          <a:effectLst/>
                          <a:latin typeface="Comic Sans MS" panose="030F0702030302020204" pitchFamily="66" charset="0"/>
                          <a:ea typeface="Calibri" panose="020F0502020204030204" pitchFamily="34" charset="0"/>
                          <a:cs typeface="Arial" panose="020B0604020202020204" pitchFamily="34"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Zn</a:t>
                      </a:r>
                      <a:r>
                        <a:rPr lang="fr-FR" sz="28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8769547"/>
                  </a:ext>
                </a:extLst>
              </a:tr>
            </a:tbl>
          </a:graphicData>
        </a:graphic>
      </p:graphicFrame>
      <p:graphicFrame>
        <p:nvGraphicFramePr>
          <p:cNvPr id="12" name="Tableau 11">
            <a:extLst>
              <a:ext uri="{FF2B5EF4-FFF2-40B4-BE49-F238E27FC236}">
                <a16:creationId xmlns:a16="http://schemas.microsoft.com/office/drawing/2014/main" id="{A57EFD20-ECFD-EA9A-8C96-8550DAD0B805}"/>
              </a:ext>
            </a:extLst>
          </p:cNvPr>
          <p:cNvGraphicFramePr>
            <a:graphicFrameLocks noGrp="1"/>
          </p:cNvGraphicFramePr>
          <p:nvPr>
            <p:extLst>
              <p:ext uri="{D42A27DB-BD31-4B8C-83A1-F6EECF244321}">
                <p14:modId xmlns:p14="http://schemas.microsoft.com/office/powerpoint/2010/main" val="2594898139"/>
              </p:ext>
            </p:extLst>
          </p:nvPr>
        </p:nvGraphicFramePr>
        <p:xfrm>
          <a:off x="1356946" y="4008998"/>
          <a:ext cx="9478106" cy="435293"/>
        </p:xfrm>
        <a:graphic>
          <a:graphicData uri="http://schemas.openxmlformats.org/drawingml/2006/table">
            <a:tbl>
              <a:tblPr firstRow="1" firstCol="1" bandRow="1"/>
              <a:tblGrid>
                <a:gridCol w="4333013">
                  <a:extLst>
                    <a:ext uri="{9D8B030D-6E8A-4147-A177-3AD203B41FA5}">
                      <a16:colId xmlns:a16="http://schemas.microsoft.com/office/drawing/2014/main" val="1262182205"/>
                    </a:ext>
                  </a:extLst>
                </a:gridCol>
                <a:gridCol w="836864">
                  <a:extLst>
                    <a:ext uri="{9D8B030D-6E8A-4147-A177-3AD203B41FA5}">
                      <a16:colId xmlns:a16="http://schemas.microsoft.com/office/drawing/2014/main" val="804397071"/>
                    </a:ext>
                  </a:extLst>
                </a:gridCol>
                <a:gridCol w="4308229">
                  <a:extLst>
                    <a:ext uri="{9D8B030D-6E8A-4147-A177-3AD203B41FA5}">
                      <a16:colId xmlns:a16="http://schemas.microsoft.com/office/drawing/2014/main" val="3031549424"/>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CaCO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3</a:t>
                      </a:r>
                      <a:r>
                        <a:rPr lang="fr-FR" sz="2800" b="1" dirty="0">
                          <a:effectLst/>
                          <a:latin typeface="Comic Sans MS" panose="030F0702030302020204" pitchFamily="66" charset="0"/>
                          <a:ea typeface="Calibri" panose="020F0502020204030204" pitchFamily="34" charset="0"/>
                          <a:cs typeface="Arial" panose="020B0604020202020204" pitchFamily="34" charset="0"/>
                        </a:rPr>
                        <a:t>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3</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r>
                        <a:rPr lang="fr-FR" sz="2800" b="1" baseline="30000" dirty="0">
                          <a:effectLst/>
                          <a:latin typeface="Comic Sans MS" panose="030F0702030302020204" pitchFamily="66" charset="0"/>
                          <a:ea typeface="Calibri" panose="020F0502020204030204" pitchFamily="34" charset="0"/>
                          <a:cs typeface="Arial" panose="020B0604020202020204" pitchFamily="34"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Ca</a:t>
                      </a:r>
                      <a:r>
                        <a:rPr lang="fr-FR" sz="28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 + 3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52766575"/>
                  </a:ext>
                </a:extLst>
              </a:tr>
            </a:tbl>
          </a:graphicData>
        </a:graphic>
      </p:graphicFrame>
      <p:graphicFrame>
        <p:nvGraphicFramePr>
          <p:cNvPr id="13" name="Tableau 12">
            <a:extLst>
              <a:ext uri="{FF2B5EF4-FFF2-40B4-BE49-F238E27FC236}">
                <a16:creationId xmlns:a16="http://schemas.microsoft.com/office/drawing/2014/main" id="{F82366D8-BC5E-C0BC-DC0D-021B41CB25BF}"/>
              </a:ext>
            </a:extLst>
          </p:cNvPr>
          <p:cNvGraphicFramePr>
            <a:graphicFrameLocks noGrp="1"/>
          </p:cNvGraphicFramePr>
          <p:nvPr>
            <p:extLst>
              <p:ext uri="{D42A27DB-BD31-4B8C-83A1-F6EECF244321}">
                <p14:modId xmlns:p14="http://schemas.microsoft.com/office/powerpoint/2010/main" val="1677583960"/>
              </p:ext>
            </p:extLst>
          </p:nvPr>
        </p:nvGraphicFramePr>
        <p:xfrm>
          <a:off x="4038800" y="4876854"/>
          <a:ext cx="4114397" cy="435293"/>
        </p:xfrm>
        <a:graphic>
          <a:graphicData uri="http://schemas.openxmlformats.org/drawingml/2006/table">
            <a:tbl>
              <a:tblPr firstRow="1" firstCol="1" bandRow="1"/>
              <a:tblGrid>
                <a:gridCol w="1797901">
                  <a:extLst>
                    <a:ext uri="{9D8B030D-6E8A-4147-A177-3AD203B41FA5}">
                      <a16:colId xmlns:a16="http://schemas.microsoft.com/office/drawing/2014/main" val="1768228468"/>
                    </a:ext>
                  </a:extLst>
                </a:gridCol>
                <a:gridCol w="517068">
                  <a:extLst>
                    <a:ext uri="{9D8B030D-6E8A-4147-A177-3AD203B41FA5}">
                      <a16:colId xmlns:a16="http://schemas.microsoft.com/office/drawing/2014/main" val="3577825643"/>
                    </a:ext>
                  </a:extLst>
                </a:gridCol>
                <a:gridCol w="1799428">
                  <a:extLst>
                    <a:ext uri="{9D8B030D-6E8A-4147-A177-3AD203B41FA5}">
                      <a16:colId xmlns:a16="http://schemas.microsoft.com/office/drawing/2014/main" val="3568180312"/>
                    </a:ext>
                  </a:extLst>
                </a:gridCol>
              </a:tblGrid>
              <a:tr h="0">
                <a:tc>
                  <a:txBody>
                    <a:bodyPr/>
                    <a:lstStyle/>
                    <a:p>
                      <a:pPr algn="ctr">
                        <a:lnSpc>
                          <a:spcPct val="107000"/>
                        </a:lnSpc>
                        <a:spcAft>
                          <a:spcPts val="800"/>
                        </a:spcAft>
                      </a:pPr>
                      <a:r>
                        <a:rPr lang="fr-FR" sz="2800" b="1">
                          <a:effectLst/>
                          <a:latin typeface="Comic Sans MS" panose="030F0702030302020204" pitchFamily="66" charset="0"/>
                          <a:ea typeface="Calibri" panose="020F0502020204030204" pitchFamily="34" charset="0"/>
                          <a:cs typeface="Arial" panose="020B0604020202020204" pitchFamily="34" charset="0"/>
                        </a:rPr>
                        <a:t>H</a:t>
                      </a:r>
                      <a:r>
                        <a:rPr lang="fr-FR" sz="2800" b="1" baseline="30000">
                          <a:effectLst/>
                          <a:latin typeface="Comic Sans MS" panose="030F0702030302020204" pitchFamily="66" charset="0"/>
                          <a:ea typeface="Calibri" panose="020F0502020204030204" pitchFamily="34" charset="0"/>
                          <a:cs typeface="Arial" panose="020B0604020202020204" pitchFamily="34" charset="0"/>
                        </a:rPr>
                        <a:t>+</a:t>
                      </a:r>
                      <a:r>
                        <a:rPr lang="fr-FR" sz="2800" b="1">
                          <a:effectLst/>
                          <a:latin typeface="Comic Sans MS" panose="030F0702030302020204" pitchFamily="66" charset="0"/>
                          <a:ea typeface="Calibri" panose="020F0502020204030204" pitchFamily="34" charset="0"/>
                          <a:cs typeface="Arial" panose="020B0604020202020204" pitchFamily="34" charset="0"/>
                        </a:rPr>
                        <a:t> + HO</a:t>
                      </a:r>
                      <a:r>
                        <a:rPr lang="fr-FR" sz="2800" b="1" baseline="30000">
                          <a:effectLst/>
                          <a:latin typeface="Comic Sans MS" panose="030F0702030302020204" pitchFamily="66" charset="0"/>
                          <a:ea typeface="Calibri" panose="020F0502020204030204" pitchFamily="34" charset="0"/>
                          <a:cs typeface="Arial" panose="020B0604020202020204" pitchFamily="34"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0</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883268841"/>
                  </a:ext>
                </a:extLst>
              </a:tr>
            </a:tbl>
          </a:graphicData>
        </a:graphic>
      </p:graphicFrame>
    </p:spTree>
    <p:extLst>
      <p:ext uri="{BB962C8B-B14F-4D97-AF65-F5344CB8AC3E}">
        <p14:creationId xmlns:p14="http://schemas.microsoft.com/office/powerpoint/2010/main" val="133473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B9B3534C-6BDB-1E8F-F833-5A4C584BA035}"/>
              </a:ext>
            </a:extLst>
          </p:cNvPr>
          <p:cNvSpPr txBox="1"/>
          <p:nvPr/>
        </p:nvSpPr>
        <p:spPr>
          <a:xfrm>
            <a:off x="-1464" y="17586"/>
            <a:ext cx="12073302"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4 - Bilan de matière et réactif limitant</a:t>
            </a:r>
            <a:endParaRPr lang="fr-FR" sz="3200" dirty="0"/>
          </a:p>
        </p:txBody>
      </p:sp>
      <p:sp>
        <p:nvSpPr>
          <p:cNvPr id="5" name="ZoneTexte 4">
            <a:extLst>
              <a:ext uri="{FF2B5EF4-FFF2-40B4-BE49-F238E27FC236}">
                <a16:creationId xmlns:a16="http://schemas.microsoft.com/office/drawing/2014/main" id="{52898A3C-221C-5F7A-EEEF-1052D47B4912}"/>
              </a:ext>
            </a:extLst>
          </p:cNvPr>
          <p:cNvSpPr txBox="1"/>
          <p:nvPr/>
        </p:nvSpPr>
        <p:spPr>
          <a:xfrm>
            <a:off x="0" y="602361"/>
            <a:ext cx="12192000" cy="453951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Le bilan de matière consiste à faire l'inventaire de toutes les espèces présentes à l'état final (après la transformation chimique) et à donner les quantités de matière de chacune.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Lorsque, au cours d'une transformation chimique, un des réactifs est entièrement consommé, on l'appelle le réactif limitant.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Si tous les réactifs sont entièrement consommés, on dit alors que le mélange est en proportion stœchiométrique.</a:t>
            </a:r>
          </a:p>
          <a:p>
            <a:pPr algn="just">
              <a:lnSpc>
                <a:spcPct val="107000"/>
              </a:lnSpc>
              <a:spcAft>
                <a:spcPts val="800"/>
              </a:spcAft>
            </a:pPr>
            <a:endParaRPr lang="fr-FR" sz="2400" dirty="0">
              <a:latin typeface="Comic Sans MS" panose="030F0702030302020204" pitchFamily="66" charset="0"/>
              <a:ea typeface="Calibri" panose="020F0502020204030204" pitchFamily="34" charset="0"/>
              <a:cs typeface="Arial" panose="020B0604020202020204" pitchFamily="34" charset="0"/>
            </a:endParaRPr>
          </a:p>
          <a:p>
            <a:pPr algn="just">
              <a:lnSpc>
                <a:spcPct val="107000"/>
              </a:lnSpc>
              <a:spcAft>
                <a:spcPts val="800"/>
              </a:spcAft>
            </a:pP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Consid</a:t>
            </a:r>
            <a:r>
              <a:rPr kumimoji="0" lang="fr-FR" altLang="fr-F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rons l'</a:t>
            </a:r>
            <a:r>
              <a:rPr kumimoji="0" lang="fr-FR" altLang="fr-F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quation-bilan de la combustion du m</a:t>
            </a:r>
            <a:r>
              <a:rPr kumimoji="0" lang="fr-FR" altLang="fr-F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thane.</a:t>
            </a: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au 7">
            <a:extLst>
              <a:ext uri="{FF2B5EF4-FFF2-40B4-BE49-F238E27FC236}">
                <a16:creationId xmlns:a16="http://schemas.microsoft.com/office/drawing/2014/main" id="{ACB3B397-2D67-77DF-B51F-B95EE2BBFD1E}"/>
              </a:ext>
            </a:extLst>
          </p:cNvPr>
          <p:cNvGraphicFramePr>
            <a:graphicFrameLocks noGrp="1"/>
          </p:cNvGraphicFramePr>
          <p:nvPr>
            <p:extLst>
              <p:ext uri="{D42A27DB-BD31-4B8C-83A1-F6EECF244321}">
                <p14:modId xmlns:p14="http://schemas.microsoft.com/office/powerpoint/2010/main" val="4082858371"/>
              </p:ext>
            </p:extLst>
          </p:nvPr>
        </p:nvGraphicFramePr>
        <p:xfrm>
          <a:off x="703750" y="5115497"/>
          <a:ext cx="6919546" cy="435293"/>
        </p:xfrm>
        <a:graphic>
          <a:graphicData uri="http://schemas.openxmlformats.org/drawingml/2006/table">
            <a:tbl>
              <a:tblPr firstRow="1" firstCol="1" bandRow="1"/>
              <a:tblGrid>
                <a:gridCol w="3035632">
                  <a:extLst>
                    <a:ext uri="{9D8B030D-6E8A-4147-A177-3AD203B41FA5}">
                      <a16:colId xmlns:a16="http://schemas.microsoft.com/office/drawing/2014/main" val="3672564764"/>
                    </a:ext>
                  </a:extLst>
                </a:gridCol>
                <a:gridCol w="843300">
                  <a:extLst>
                    <a:ext uri="{9D8B030D-6E8A-4147-A177-3AD203B41FA5}">
                      <a16:colId xmlns:a16="http://schemas.microsoft.com/office/drawing/2014/main" val="690258107"/>
                    </a:ext>
                  </a:extLst>
                </a:gridCol>
                <a:gridCol w="3040614">
                  <a:extLst>
                    <a:ext uri="{9D8B030D-6E8A-4147-A177-3AD203B41FA5}">
                      <a16:colId xmlns:a16="http://schemas.microsoft.com/office/drawing/2014/main" val="1658910974"/>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4(g)</a:t>
                      </a:r>
                      <a:r>
                        <a:rPr lang="fr-FR" sz="2800" b="1" dirty="0">
                          <a:effectLst/>
                          <a:latin typeface="Comic Sans MS" panose="030F0702030302020204" pitchFamily="66" charset="0"/>
                          <a:ea typeface="Calibri" panose="020F0502020204030204" pitchFamily="34" charset="0"/>
                          <a:cs typeface="Arial" panose="020B0604020202020204" pitchFamily="34" charset="0"/>
                        </a:rPr>
                        <a:t> + 2 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2(g)</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2(g)</a:t>
                      </a:r>
                      <a:r>
                        <a:rPr lang="fr-FR" sz="2800" b="1" dirty="0">
                          <a:effectLst/>
                          <a:latin typeface="Comic Sans MS" panose="030F0702030302020204" pitchFamily="66" charset="0"/>
                          <a:ea typeface="Calibri" panose="020F0502020204030204" pitchFamily="34" charset="0"/>
                          <a:cs typeface="Arial" panose="020B0604020202020204" pitchFamily="34" charset="0"/>
                        </a:rPr>
                        <a:t>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(g)</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662186439"/>
                  </a:ext>
                </a:extLst>
              </a:tr>
            </a:tbl>
          </a:graphicData>
        </a:graphic>
      </p:graphicFrame>
      <p:sp>
        <p:nvSpPr>
          <p:cNvPr id="9" name="Rectangle 2">
            <a:extLst>
              <a:ext uri="{FF2B5EF4-FFF2-40B4-BE49-F238E27FC236}">
                <a16:creationId xmlns:a16="http://schemas.microsoft.com/office/drawing/2014/main" id="{3179F2B2-6113-1394-5D87-2EC17655EC80}"/>
              </a:ext>
            </a:extLst>
          </p:cNvPr>
          <p:cNvSpPr>
            <a:spLocks noChangeArrowheads="1"/>
          </p:cNvSpPr>
          <p:nvPr/>
        </p:nvSpPr>
        <p:spPr bwMode="auto">
          <a:xfrm>
            <a:off x="-8061" y="5840140"/>
            <a:ext cx="83431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Plusieurs cas peuvent se produire suivant les quantit</a:t>
            </a:r>
            <a:r>
              <a:rPr kumimoji="0" lang="fr-FR" altLang="fr-F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s respectives de butane n(C</a:t>
            </a:r>
            <a:r>
              <a:rPr kumimoji="0" lang="fr-FR" altLang="fr-FR" sz="2400" b="0" i="0" u="none" strike="noStrike" cap="none" normalizeH="0" baseline="-3000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4</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H</a:t>
            </a:r>
            <a:r>
              <a:rPr kumimoji="0" lang="fr-FR" altLang="fr-FR" sz="2400" b="0" i="0" u="none" strike="noStrike" cap="none" normalizeH="0" baseline="-3000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10</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 et de dioxyg</a:t>
            </a:r>
            <a:r>
              <a:rPr kumimoji="0" lang="fr-FR" altLang="fr-FR"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è</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ne n(O</a:t>
            </a:r>
            <a:r>
              <a:rPr kumimoji="0" lang="fr-FR" altLang="fr-FR" sz="2400" b="0" i="0" u="none" strike="noStrike" cap="none" normalizeH="0" baseline="-3000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2</a:t>
            </a:r>
            <a:r>
              <a:rPr kumimoji="0" lang="fr-FR" altLang="fr-FR" sz="24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Arial" panose="020B0604020202020204" pitchFamily="34" charset="0"/>
              </a:rPr>
              <a:t>).</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pic>
        <p:nvPicPr>
          <p:cNvPr id="10" name="Image 9">
            <a:extLst>
              <a:ext uri="{FF2B5EF4-FFF2-40B4-BE49-F238E27FC236}">
                <a16:creationId xmlns:a16="http://schemas.microsoft.com/office/drawing/2014/main" id="{47EF865A-F83C-C3F6-8374-F666A235D14A}"/>
              </a:ext>
            </a:extLst>
          </p:cNvPr>
          <p:cNvPicPr>
            <a:picLocks noChangeAspect="1"/>
          </p:cNvPicPr>
          <p:nvPr/>
        </p:nvPicPr>
        <p:blipFill>
          <a:blip r:embed="rId2"/>
          <a:stretch>
            <a:fillRect/>
          </a:stretch>
        </p:blipFill>
        <p:spPr>
          <a:xfrm>
            <a:off x="8476739" y="4389445"/>
            <a:ext cx="3595099" cy="2203124"/>
          </a:xfrm>
          <a:prstGeom prst="rect">
            <a:avLst/>
          </a:prstGeom>
        </p:spPr>
      </p:pic>
    </p:spTree>
    <p:extLst>
      <p:ext uri="{BB962C8B-B14F-4D97-AF65-F5344CB8AC3E}">
        <p14:creationId xmlns:p14="http://schemas.microsoft.com/office/powerpoint/2010/main" val="385003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aphicFrame>
        <p:nvGraphicFramePr>
          <p:cNvPr id="2" name="Tableau 1">
            <a:extLst>
              <a:ext uri="{FF2B5EF4-FFF2-40B4-BE49-F238E27FC236}">
                <a16:creationId xmlns:a16="http://schemas.microsoft.com/office/drawing/2014/main" id="{1CDBD050-721A-F60B-7F25-EBB946C55310}"/>
              </a:ext>
            </a:extLst>
          </p:cNvPr>
          <p:cNvGraphicFramePr>
            <a:graphicFrameLocks noGrp="1"/>
          </p:cNvGraphicFramePr>
          <p:nvPr>
            <p:extLst>
              <p:ext uri="{D42A27DB-BD31-4B8C-83A1-F6EECF244321}">
                <p14:modId xmlns:p14="http://schemas.microsoft.com/office/powerpoint/2010/main" val="840247202"/>
              </p:ext>
            </p:extLst>
          </p:nvPr>
        </p:nvGraphicFramePr>
        <p:xfrm>
          <a:off x="2636227" y="429196"/>
          <a:ext cx="6919546" cy="435293"/>
        </p:xfrm>
        <a:graphic>
          <a:graphicData uri="http://schemas.openxmlformats.org/drawingml/2006/table">
            <a:tbl>
              <a:tblPr firstRow="1" firstCol="1" bandRow="1"/>
              <a:tblGrid>
                <a:gridCol w="3035632">
                  <a:extLst>
                    <a:ext uri="{9D8B030D-6E8A-4147-A177-3AD203B41FA5}">
                      <a16:colId xmlns:a16="http://schemas.microsoft.com/office/drawing/2014/main" val="3672564764"/>
                    </a:ext>
                  </a:extLst>
                </a:gridCol>
                <a:gridCol w="843300">
                  <a:extLst>
                    <a:ext uri="{9D8B030D-6E8A-4147-A177-3AD203B41FA5}">
                      <a16:colId xmlns:a16="http://schemas.microsoft.com/office/drawing/2014/main" val="690258107"/>
                    </a:ext>
                  </a:extLst>
                </a:gridCol>
                <a:gridCol w="3040614">
                  <a:extLst>
                    <a:ext uri="{9D8B030D-6E8A-4147-A177-3AD203B41FA5}">
                      <a16:colId xmlns:a16="http://schemas.microsoft.com/office/drawing/2014/main" val="1658910974"/>
                    </a:ext>
                  </a:extLst>
                </a:gridCol>
              </a:tblGrid>
              <a:tr h="0">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4(g)</a:t>
                      </a:r>
                      <a:r>
                        <a:rPr lang="fr-FR" sz="2800" b="1" dirty="0">
                          <a:effectLst/>
                          <a:latin typeface="Comic Sans MS" panose="030F0702030302020204" pitchFamily="66" charset="0"/>
                          <a:ea typeface="Calibri" panose="020F0502020204030204" pitchFamily="34" charset="0"/>
                          <a:cs typeface="Arial" panose="020B0604020202020204" pitchFamily="34" charset="0"/>
                        </a:rPr>
                        <a:t> + 2 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2(g)</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800"/>
                        </a:spcAft>
                      </a:pPr>
                      <a:r>
                        <a:rPr lang="fr-FR" sz="2800" b="1" dirty="0">
                          <a:effectLst/>
                          <a:latin typeface="Comic Sans MS" panose="030F0702030302020204" pitchFamily="66" charset="0"/>
                          <a:ea typeface="Calibri" panose="020F0502020204030204" pitchFamily="34" charset="0"/>
                          <a:cs typeface="Arial" panose="020B0604020202020204" pitchFamily="34" charset="0"/>
                        </a:rPr>
                        <a:t>CO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2(g)</a:t>
                      </a:r>
                      <a:r>
                        <a:rPr lang="fr-FR" sz="2800" b="1" dirty="0">
                          <a:effectLst/>
                          <a:latin typeface="Comic Sans MS" panose="030F0702030302020204" pitchFamily="66" charset="0"/>
                          <a:ea typeface="Calibri" panose="020F0502020204030204" pitchFamily="34" charset="0"/>
                          <a:cs typeface="Arial" panose="020B0604020202020204" pitchFamily="34" charset="0"/>
                        </a:rPr>
                        <a:t> + 2 H</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800" b="1" dirty="0">
                          <a:effectLst/>
                          <a:latin typeface="Comic Sans MS" panose="030F0702030302020204" pitchFamily="66" charset="0"/>
                          <a:ea typeface="Calibri" panose="020F0502020204030204" pitchFamily="34" charset="0"/>
                          <a:cs typeface="Arial" panose="020B0604020202020204" pitchFamily="34" charset="0"/>
                        </a:rPr>
                        <a:t>O</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(g)</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662186439"/>
                  </a:ext>
                </a:extLst>
              </a:tr>
            </a:tbl>
          </a:graphicData>
        </a:graphic>
      </p:graphicFrame>
      <p:pic>
        <p:nvPicPr>
          <p:cNvPr id="4" name="Image 3">
            <a:extLst>
              <a:ext uri="{FF2B5EF4-FFF2-40B4-BE49-F238E27FC236}">
                <a16:creationId xmlns:a16="http://schemas.microsoft.com/office/drawing/2014/main" id="{F0D81214-844E-ED8F-8803-694A052985B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63631" y="1283482"/>
            <a:ext cx="2545111" cy="1679526"/>
          </a:xfrm>
          <a:prstGeom prst="rect">
            <a:avLst/>
          </a:prstGeom>
          <a:noFill/>
        </p:spPr>
      </p:pic>
      <p:pic>
        <p:nvPicPr>
          <p:cNvPr id="5" name="Image 4">
            <a:extLst>
              <a:ext uri="{FF2B5EF4-FFF2-40B4-BE49-F238E27FC236}">
                <a16:creationId xmlns:a16="http://schemas.microsoft.com/office/drawing/2014/main" id="{DCBA3341-FC03-586F-21C5-7C6BC041E6C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5097" y="3112159"/>
            <a:ext cx="2553646" cy="1679526"/>
          </a:xfrm>
          <a:prstGeom prst="rect">
            <a:avLst/>
          </a:prstGeom>
          <a:noFill/>
        </p:spPr>
      </p:pic>
      <p:pic>
        <p:nvPicPr>
          <p:cNvPr id="6" name="Image 5">
            <a:extLst>
              <a:ext uri="{FF2B5EF4-FFF2-40B4-BE49-F238E27FC236}">
                <a16:creationId xmlns:a16="http://schemas.microsoft.com/office/drawing/2014/main" id="{9AA5903B-5BE6-5AD2-1808-E332439178F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55097" y="4940836"/>
            <a:ext cx="2545111" cy="1679526"/>
          </a:xfrm>
          <a:prstGeom prst="rect">
            <a:avLst/>
          </a:prstGeom>
          <a:noFill/>
        </p:spPr>
      </p:pic>
      <p:sp>
        <p:nvSpPr>
          <p:cNvPr id="8" name="ZoneTexte 7">
            <a:extLst>
              <a:ext uri="{FF2B5EF4-FFF2-40B4-BE49-F238E27FC236}">
                <a16:creationId xmlns:a16="http://schemas.microsoft.com/office/drawing/2014/main" id="{1144E871-D358-88BB-B113-B1AA3BDAFE0D}"/>
              </a:ext>
            </a:extLst>
          </p:cNvPr>
          <p:cNvSpPr txBox="1"/>
          <p:nvPr/>
        </p:nvSpPr>
        <p:spPr>
          <a:xfrm>
            <a:off x="2636227" y="1371402"/>
            <a:ext cx="6844077" cy="1569660"/>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Le mélange est dans des proportions stœchiométriques, c'est à dire c'est à dire les quantités de butane C</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400" dirty="0">
                <a:effectLst/>
                <a:latin typeface="Comic Sans MS" panose="030F0702030302020204" pitchFamily="66" charset="0"/>
                <a:ea typeface="Calibri" panose="020F0502020204030204" pitchFamily="34" charset="0"/>
                <a:cs typeface="Arial" panose="020B0604020202020204" pitchFamily="34" charset="0"/>
              </a:rPr>
              <a:t>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10</a:t>
            </a:r>
            <a:r>
              <a:rPr lang="fr-FR" sz="2400" dirty="0">
                <a:effectLst/>
                <a:latin typeface="Comic Sans MS" panose="030F0702030302020204" pitchFamily="66" charset="0"/>
                <a:ea typeface="Calibri" panose="020F0502020204030204" pitchFamily="34" charset="0"/>
                <a:cs typeface="Arial" panose="020B0604020202020204" pitchFamily="34" charset="0"/>
              </a:rPr>
              <a:t> et de dioxygène 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sont identiques.</a:t>
            </a:r>
            <a:endParaRPr lang="fr-FR" sz="2400" dirty="0"/>
          </a:p>
        </p:txBody>
      </p:sp>
      <p:sp>
        <p:nvSpPr>
          <p:cNvPr id="10" name="ZoneTexte 9">
            <a:extLst>
              <a:ext uri="{FF2B5EF4-FFF2-40B4-BE49-F238E27FC236}">
                <a16:creationId xmlns:a16="http://schemas.microsoft.com/office/drawing/2014/main" id="{B68A518A-A082-38C5-D6D1-3DFE67309737}"/>
              </a:ext>
            </a:extLst>
          </p:cNvPr>
          <p:cNvSpPr txBox="1"/>
          <p:nvPr/>
        </p:nvSpPr>
        <p:spPr>
          <a:xfrm>
            <a:off x="2636227" y="3536423"/>
            <a:ext cx="6844077" cy="830997"/>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Le dioxygène 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est le réactif limitant et le butane C</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400" dirty="0">
                <a:effectLst/>
                <a:latin typeface="Comic Sans MS" panose="030F0702030302020204" pitchFamily="66" charset="0"/>
                <a:ea typeface="Calibri" panose="020F0502020204030204" pitchFamily="34" charset="0"/>
                <a:cs typeface="Arial" panose="020B0604020202020204" pitchFamily="34" charset="0"/>
              </a:rPr>
              <a:t>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10</a:t>
            </a:r>
            <a:r>
              <a:rPr lang="fr-FR" sz="2400" dirty="0">
                <a:effectLst/>
                <a:latin typeface="Comic Sans MS" panose="030F0702030302020204" pitchFamily="66" charset="0"/>
                <a:ea typeface="Calibri" panose="020F0502020204030204" pitchFamily="34" charset="0"/>
                <a:cs typeface="Arial" panose="020B0604020202020204" pitchFamily="34" charset="0"/>
              </a:rPr>
              <a:t> le réactif en excès.</a:t>
            </a:r>
            <a:endParaRPr lang="fr-FR" sz="2400" dirty="0"/>
          </a:p>
        </p:txBody>
      </p:sp>
      <p:sp>
        <p:nvSpPr>
          <p:cNvPr id="13" name="ZoneTexte 12">
            <a:extLst>
              <a:ext uri="{FF2B5EF4-FFF2-40B4-BE49-F238E27FC236}">
                <a16:creationId xmlns:a16="http://schemas.microsoft.com/office/drawing/2014/main" id="{FD6F4116-B744-5137-219D-547117AAFF4D}"/>
              </a:ext>
            </a:extLst>
          </p:cNvPr>
          <p:cNvSpPr txBox="1"/>
          <p:nvPr/>
        </p:nvSpPr>
        <p:spPr>
          <a:xfrm>
            <a:off x="2636227" y="5365100"/>
            <a:ext cx="6844077" cy="830997"/>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Le butane C</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400" dirty="0">
                <a:effectLst/>
                <a:latin typeface="Comic Sans MS" panose="030F0702030302020204" pitchFamily="66" charset="0"/>
                <a:ea typeface="Calibri" panose="020F0502020204030204" pitchFamily="34" charset="0"/>
                <a:cs typeface="Arial" panose="020B0604020202020204" pitchFamily="34" charset="0"/>
              </a:rPr>
              <a:t>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10</a:t>
            </a:r>
            <a:r>
              <a:rPr lang="fr-FR" sz="2400" dirty="0">
                <a:effectLst/>
                <a:latin typeface="Comic Sans MS" panose="030F0702030302020204" pitchFamily="66" charset="0"/>
                <a:ea typeface="Calibri" panose="020F0502020204030204" pitchFamily="34" charset="0"/>
                <a:cs typeface="Arial" panose="020B0604020202020204" pitchFamily="34" charset="0"/>
              </a:rPr>
              <a:t> est le réactif limitant et le dioxygène 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le réactif en excès</a:t>
            </a:r>
            <a:endParaRPr lang="fr-FR" sz="2400" dirty="0"/>
          </a:p>
        </p:txBody>
      </p:sp>
      <p:pic>
        <p:nvPicPr>
          <p:cNvPr id="15" name="Image 14">
            <a:extLst>
              <a:ext uri="{FF2B5EF4-FFF2-40B4-BE49-F238E27FC236}">
                <a16:creationId xmlns:a16="http://schemas.microsoft.com/office/drawing/2014/main" id="{8ED34F6C-4E97-4CDD-EEB0-D9606C30192A}"/>
              </a:ext>
            </a:extLst>
          </p:cNvPr>
          <p:cNvPicPr>
            <a:picLocks noChangeAspect="1"/>
          </p:cNvPicPr>
          <p:nvPr/>
        </p:nvPicPr>
        <p:blipFill rotWithShape="1">
          <a:blip r:embed="rId5"/>
          <a:srcRect l="40428" r="41179"/>
          <a:stretch/>
        </p:blipFill>
        <p:spPr>
          <a:xfrm>
            <a:off x="-10198" y="1726364"/>
            <a:ext cx="2563098" cy="1000407"/>
          </a:xfrm>
          <a:prstGeom prst="rect">
            <a:avLst/>
          </a:prstGeom>
        </p:spPr>
      </p:pic>
      <p:pic>
        <p:nvPicPr>
          <p:cNvPr id="17" name="Image 16">
            <a:extLst>
              <a:ext uri="{FF2B5EF4-FFF2-40B4-BE49-F238E27FC236}">
                <a16:creationId xmlns:a16="http://schemas.microsoft.com/office/drawing/2014/main" id="{6A5ADFB3-2553-A55E-A169-840DDF62B8D6}"/>
              </a:ext>
            </a:extLst>
          </p:cNvPr>
          <p:cNvPicPr>
            <a:picLocks noChangeAspect="1"/>
          </p:cNvPicPr>
          <p:nvPr/>
        </p:nvPicPr>
        <p:blipFill rotWithShape="1">
          <a:blip r:embed="rId6"/>
          <a:srcRect l="40561" r="40782"/>
          <a:stretch/>
        </p:blipFill>
        <p:spPr>
          <a:xfrm>
            <a:off x="83257" y="3557403"/>
            <a:ext cx="2548568" cy="980626"/>
          </a:xfrm>
          <a:prstGeom prst="rect">
            <a:avLst/>
          </a:prstGeom>
        </p:spPr>
      </p:pic>
      <p:pic>
        <p:nvPicPr>
          <p:cNvPr id="21" name="Image 20">
            <a:extLst>
              <a:ext uri="{FF2B5EF4-FFF2-40B4-BE49-F238E27FC236}">
                <a16:creationId xmlns:a16="http://schemas.microsoft.com/office/drawing/2014/main" id="{DB722EE5-D001-AE3F-6588-7C353D4F42E2}"/>
              </a:ext>
            </a:extLst>
          </p:cNvPr>
          <p:cNvPicPr>
            <a:picLocks noChangeAspect="1"/>
          </p:cNvPicPr>
          <p:nvPr/>
        </p:nvPicPr>
        <p:blipFill rotWithShape="1">
          <a:blip r:embed="rId7"/>
          <a:srcRect l="38937" r="39191"/>
          <a:stretch/>
        </p:blipFill>
        <p:spPr>
          <a:xfrm>
            <a:off x="91792" y="5382684"/>
            <a:ext cx="2427340" cy="920918"/>
          </a:xfrm>
          <a:prstGeom prst="rect">
            <a:avLst/>
          </a:prstGeom>
        </p:spPr>
      </p:pic>
    </p:spTree>
    <p:extLst>
      <p:ext uri="{BB962C8B-B14F-4D97-AF65-F5344CB8AC3E}">
        <p14:creationId xmlns:p14="http://schemas.microsoft.com/office/powerpoint/2010/main" val="28260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98FBCB40-FD45-489D-9BEE-4FF3BA008C38}"/>
              </a:ext>
            </a:extLst>
          </p:cNvPr>
          <p:cNvSpPr txBox="1"/>
          <p:nvPr/>
        </p:nvSpPr>
        <p:spPr>
          <a:xfrm>
            <a:off x="0" y="562709"/>
            <a:ext cx="12192000" cy="361239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Pour rechercher le réactif limitant d’une réaction dont on connaît l’équation de réaction équilibrée, il faut donc:</a:t>
            </a: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Calculer le nombre de moles de chaque réactif présent au début de la réaction.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Diviser ce nombre de mole par le coefficient stœchiométrique correspondant au réactif.</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Le réactif ayant le plus petit rapport sera le réactif limitant la réaction, les autres seront en excès.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032AF801-448C-AE04-F886-A935EC2A7B5D}"/>
              </a:ext>
            </a:extLst>
          </p:cNvPr>
          <p:cNvSpPr txBox="1"/>
          <p:nvPr/>
        </p:nvSpPr>
        <p:spPr>
          <a:xfrm>
            <a:off x="0" y="4402547"/>
            <a:ext cx="12192000" cy="861198"/>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Une fois le réactif limitant déterminé, c'est à dire le plus petit rapport trouvé, on peut en déduire les quantités de matière des produits.</a:t>
            </a:r>
          </a:p>
        </p:txBody>
      </p:sp>
    </p:spTree>
    <p:extLst>
      <p:ext uri="{BB962C8B-B14F-4D97-AF65-F5344CB8AC3E}">
        <p14:creationId xmlns:p14="http://schemas.microsoft.com/office/powerpoint/2010/main" val="1945158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 name="ZoneTexte 2">
            <a:extLst>
              <a:ext uri="{FF2B5EF4-FFF2-40B4-BE49-F238E27FC236}">
                <a16:creationId xmlns:a16="http://schemas.microsoft.com/office/drawing/2014/main" id="{D71833DE-CD83-3E3A-1000-ECC25B370A84}"/>
              </a:ext>
            </a:extLst>
          </p:cNvPr>
          <p:cNvSpPr txBox="1"/>
          <p:nvPr/>
        </p:nvSpPr>
        <p:spPr>
          <a:xfrm>
            <a:off x="0" y="729762"/>
            <a:ext cx="12192000" cy="469167"/>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Considérons l'équation de la réaction chimique suivante: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D399692-6FDA-0DFC-953F-5034D05E93C4}"/>
              </a:ext>
            </a:extLst>
          </p:cNvPr>
          <p:cNvSpPr txBox="1"/>
          <p:nvPr/>
        </p:nvSpPr>
        <p:spPr>
          <a:xfrm>
            <a:off x="3023089" y="1316896"/>
            <a:ext cx="6145822" cy="591700"/>
          </a:xfrm>
          <a:prstGeom prst="rect">
            <a:avLst/>
          </a:prstGeom>
          <a:noFill/>
        </p:spPr>
        <p:txBody>
          <a:bodyPr wrap="square">
            <a:spAutoFit/>
          </a:bodyPr>
          <a:lstStyle/>
          <a:p>
            <a:pPr algn="ctr">
              <a:lnSpc>
                <a:spcPct val="107000"/>
              </a:lnSpc>
              <a:spcAft>
                <a:spcPts val="800"/>
              </a:spcAft>
            </a:pPr>
            <a:r>
              <a:rPr lang="fr-FR" sz="3200" b="1" dirty="0">
                <a:effectLst/>
                <a:latin typeface="Comic Sans MS" panose="030F0702030302020204" pitchFamily="66" charset="0"/>
                <a:ea typeface="Calibri" panose="020F0502020204030204" pitchFamily="34" charset="0"/>
                <a:cs typeface="Arial" panose="020B0604020202020204" pitchFamily="34" charset="0"/>
              </a:rPr>
              <a:t>a </a:t>
            </a:r>
            <a:r>
              <a:rPr lang="fr-FR" sz="3200" b="1" dirty="0" err="1">
                <a:effectLst/>
                <a:latin typeface="Comic Sans MS" panose="030F0702030302020204" pitchFamily="66" charset="0"/>
                <a:ea typeface="Calibri" panose="020F0502020204030204" pitchFamily="34" charset="0"/>
                <a:cs typeface="Arial" panose="020B0604020202020204" pitchFamily="34" charset="0"/>
              </a:rPr>
              <a:t>A</a:t>
            </a:r>
            <a:r>
              <a:rPr lang="fr-FR" sz="3200" b="1" dirty="0">
                <a:effectLst/>
                <a:latin typeface="Comic Sans MS" panose="030F0702030302020204" pitchFamily="66" charset="0"/>
                <a:ea typeface="Calibri" panose="020F0502020204030204" pitchFamily="34" charset="0"/>
                <a:cs typeface="Arial" panose="020B0604020202020204" pitchFamily="34" charset="0"/>
              </a:rPr>
              <a:t> + b </a:t>
            </a:r>
            <a:r>
              <a:rPr lang="fr-FR" sz="3200" b="1" dirty="0" err="1">
                <a:effectLst/>
                <a:latin typeface="Comic Sans MS" panose="030F0702030302020204" pitchFamily="66" charset="0"/>
                <a:ea typeface="Calibri" panose="020F0502020204030204" pitchFamily="34" charset="0"/>
                <a:cs typeface="Arial" panose="020B0604020202020204" pitchFamily="34" charset="0"/>
              </a:rPr>
              <a:t>B</a:t>
            </a:r>
            <a:r>
              <a:rPr lang="fr-FR" sz="3200" b="1" dirty="0">
                <a:effectLst/>
                <a:latin typeface="Comic Sans MS" panose="030F0702030302020204" pitchFamily="66" charset="0"/>
                <a:ea typeface="Calibri" panose="020F0502020204030204" pitchFamily="34" charset="0"/>
                <a:cs typeface="Arial" panose="020B0604020202020204" pitchFamily="34" charset="0"/>
              </a:rPr>
              <a:t> </a:t>
            </a:r>
            <a:r>
              <a:rPr lang="fr-FR" sz="3200" b="1" dirty="0">
                <a:effectLst/>
                <a:latin typeface="Comic Sans MS" panose="030F0702030302020204" pitchFamily="66" charset="0"/>
                <a:ea typeface="Calibri" panose="020F0502020204030204" pitchFamily="34" charset="0"/>
                <a:cs typeface="Arial" panose="020B0604020202020204" pitchFamily="34" charset="0"/>
                <a:sym typeface="Symbol" panose="05050102010706020507" pitchFamily="18" charset="2"/>
              </a:rPr>
              <a:t></a:t>
            </a:r>
            <a:r>
              <a:rPr lang="fr-FR" sz="3200" b="1" dirty="0">
                <a:effectLst/>
                <a:latin typeface="Comic Sans MS" panose="030F0702030302020204" pitchFamily="66" charset="0"/>
                <a:ea typeface="Calibri" panose="020F0502020204030204" pitchFamily="34" charset="0"/>
                <a:cs typeface="Arial" panose="020B0604020202020204" pitchFamily="34" charset="0"/>
              </a:rPr>
              <a:t> c </a:t>
            </a:r>
            <a:r>
              <a:rPr lang="fr-FR" sz="3200" b="1" dirty="0" err="1">
                <a:effectLst/>
                <a:latin typeface="Comic Sans MS" panose="030F0702030302020204" pitchFamily="66" charset="0"/>
                <a:ea typeface="Calibri" panose="020F0502020204030204" pitchFamily="34" charset="0"/>
                <a:cs typeface="Arial" panose="020B0604020202020204" pitchFamily="34" charset="0"/>
              </a:rPr>
              <a:t>C</a:t>
            </a:r>
            <a:r>
              <a:rPr lang="fr-FR" sz="3200" b="1" dirty="0">
                <a:effectLst/>
                <a:latin typeface="Comic Sans MS" panose="030F0702030302020204" pitchFamily="66" charset="0"/>
                <a:ea typeface="Calibri" panose="020F0502020204030204" pitchFamily="34" charset="0"/>
                <a:cs typeface="Arial" panose="020B0604020202020204" pitchFamily="34" charset="0"/>
              </a:rPr>
              <a:t> + d </a:t>
            </a:r>
            <a:r>
              <a:rPr lang="fr-FR" sz="3200" b="1" dirty="0" err="1">
                <a:effectLst/>
                <a:latin typeface="Comic Sans MS" panose="030F0702030302020204" pitchFamily="66" charset="0"/>
                <a:ea typeface="Calibri" panose="020F0502020204030204" pitchFamily="34" charset="0"/>
                <a:cs typeface="Arial" panose="020B0604020202020204" pitchFamily="34" charset="0"/>
              </a:rPr>
              <a:t>D</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63DDECB7-D9F5-0A2D-C5A9-4973FE7B071F}"/>
              </a:ext>
            </a:extLst>
          </p:cNvPr>
          <p:cNvSpPr txBox="1"/>
          <p:nvPr/>
        </p:nvSpPr>
        <p:spPr>
          <a:xfrm>
            <a:off x="0" y="1877094"/>
            <a:ext cx="12192000" cy="1464696"/>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On notera</a:t>
            </a:r>
            <a:r>
              <a:rPr lang="fr-FR" sz="2400" dirty="0">
                <a:latin typeface="Comic Sans MS" panose="030F0702030302020204" pitchFamily="66" charset="0"/>
                <a:ea typeface="Calibri" panose="020F0502020204030204" pitchFamily="34" charset="0"/>
                <a:cs typeface="Arial" panose="020B0604020202020204" pitchFamily="34" charset="0"/>
              </a:rPr>
              <a:t>:</a:t>
            </a:r>
          </a:p>
          <a:p>
            <a:pPr lvl="3"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n(A)</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dirty="0">
                <a:effectLst/>
                <a:latin typeface="Comic Sans MS" panose="030F0702030302020204" pitchFamily="66" charset="0"/>
                <a:ea typeface="Calibri" panose="020F0502020204030204" pitchFamily="34" charset="0"/>
                <a:cs typeface="Arial" panose="020B0604020202020204" pitchFamily="34" charset="0"/>
              </a:rPr>
              <a:t>, n(B)</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dirty="0">
                <a:effectLst/>
                <a:latin typeface="Comic Sans MS" panose="030F0702030302020204" pitchFamily="66" charset="0"/>
                <a:ea typeface="Calibri" panose="020F0502020204030204" pitchFamily="34" charset="0"/>
                <a:cs typeface="Arial" panose="020B0604020202020204" pitchFamily="34" charset="0"/>
              </a:rPr>
              <a:t>, n(C)</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dirty="0">
                <a:effectLst/>
                <a:latin typeface="Comic Sans MS" panose="030F0702030302020204" pitchFamily="66" charset="0"/>
                <a:ea typeface="Calibri" panose="020F0502020204030204" pitchFamily="34" charset="0"/>
                <a:cs typeface="Arial" panose="020B0604020202020204" pitchFamily="34" charset="0"/>
              </a:rPr>
              <a:t> et n(D)</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dirty="0">
                <a:effectLst/>
                <a:latin typeface="Comic Sans MS" panose="030F0702030302020204" pitchFamily="66" charset="0"/>
                <a:ea typeface="Calibri" panose="020F0502020204030204" pitchFamily="34" charset="0"/>
                <a:cs typeface="Arial" panose="020B0604020202020204" pitchFamily="34" charset="0"/>
              </a:rPr>
              <a:t> les quantités de matière initiales</a:t>
            </a:r>
          </a:p>
          <a:p>
            <a:pPr lvl="3"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n(A)</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dirty="0">
                <a:effectLst/>
                <a:latin typeface="Comic Sans MS" panose="030F0702030302020204" pitchFamily="66" charset="0"/>
                <a:ea typeface="Calibri" panose="020F0502020204030204" pitchFamily="34" charset="0"/>
                <a:cs typeface="Arial" panose="020B0604020202020204" pitchFamily="34" charset="0"/>
              </a:rPr>
              <a:t>, n(B)</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dirty="0">
                <a:effectLst/>
                <a:latin typeface="Comic Sans MS" panose="030F0702030302020204" pitchFamily="66" charset="0"/>
                <a:ea typeface="Calibri" panose="020F0502020204030204" pitchFamily="34" charset="0"/>
                <a:cs typeface="Arial" panose="020B0604020202020204" pitchFamily="34" charset="0"/>
              </a:rPr>
              <a:t>, n(C)</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dirty="0">
                <a:effectLst/>
                <a:latin typeface="Comic Sans MS" panose="030F0702030302020204" pitchFamily="66" charset="0"/>
                <a:ea typeface="Calibri" panose="020F0502020204030204" pitchFamily="34" charset="0"/>
                <a:cs typeface="Arial" panose="020B0604020202020204" pitchFamily="34" charset="0"/>
              </a:rPr>
              <a:t> et n(D)</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dirty="0">
                <a:effectLst/>
                <a:latin typeface="Comic Sans MS" panose="030F0702030302020204" pitchFamily="66" charset="0"/>
                <a:ea typeface="Calibri" panose="020F0502020204030204" pitchFamily="34" charset="0"/>
                <a:cs typeface="Arial" panose="020B0604020202020204" pitchFamily="34" charset="0"/>
              </a:rPr>
              <a:t> les quantités de matière à un instant 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7CAF02AD-5BFE-9484-0E63-F93A2F098733}"/>
              </a:ext>
            </a:extLst>
          </p:cNvPr>
          <p:cNvSpPr txBox="1"/>
          <p:nvPr/>
        </p:nvSpPr>
        <p:spPr>
          <a:xfrm>
            <a:off x="0" y="3441760"/>
            <a:ext cx="12115800" cy="2460225"/>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Nous aurons au cours de la </a:t>
            </a:r>
            <a:r>
              <a:rPr lang="fr-FR" sz="2400" dirty="0" err="1">
                <a:effectLst/>
                <a:latin typeface="Comic Sans MS" panose="030F0702030302020204" pitchFamily="66" charset="0"/>
                <a:ea typeface="Calibri" panose="020F0502020204030204" pitchFamily="34" charset="0"/>
                <a:cs typeface="Arial" panose="020B0604020202020204" pitchFamily="34" charset="0"/>
              </a:rPr>
              <a:t>la</a:t>
            </a:r>
            <a:r>
              <a:rPr lang="fr-FR" sz="2400" dirty="0">
                <a:effectLst/>
                <a:latin typeface="Comic Sans MS" panose="030F0702030302020204" pitchFamily="66" charset="0"/>
                <a:ea typeface="Calibri" panose="020F0502020204030204" pitchFamily="34" charset="0"/>
                <a:cs typeface="Arial" panose="020B0604020202020204" pitchFamily="34" charset="0"/>
              </a:rPr>
              <a:t> réaction: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n(A)</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n(A)</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a.x</a:t>
            </a:r>
            <a:endParaRPr lang="fr-FR" sz="2400" b="1" dirty="0">
              <a:effectLst/>
              <a:latin typeface="Comic Sans MS" panose="030F0702030302020204" pitchFamily="66" charset="0"/>
              <a:ea typeface="Calibri" panose="020F0502020204030204" pitchFamily="34" charset="0"/>
              <a:cs typeface="Arial" panose="020B0604020202020204" pitchFamily="34" charset="0"/>
            </a:endParaRP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n(B)</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n(B)</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b.x</a:t>
            </a:r>
            <a:endParaRPr lang="fr-FR" sz="2400" b="1" dirty="0">
              <a:effectLst/>
              <a:latin typeface="Comic Sans MS" panose="030F0702030302020204" pitchFamily="66" charset="0"/>
              <a:ea typeface="Calibri" panose="020F0502020204030204" pitchFamily="34" charset="0"/>
              <a:cs typeface="Arial" panose="020B0604020202020204" pitchFamily="34" charset="0"/>
            </a:endParaRP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n(C)</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n(B)</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c.x</a:t>
            </a:r>
            <a:endParaRPr lang="fr-FR" sz="2400" b="1" dirty="0">
              <a:effectLst/>
              <a:latin typeface="Comic Sans MS" panose="030F0702030302020204" pitchFamily="66" charset="0"/>
              <a:ea typeface="Calibri" panose="020F0502020204030204" pitchFamily="34" charset="0"/>
              <a:cs typeface="Arial" panose="020B0604020202020204" pitchFamily="34" charset="0"/>
            </a:endParaRP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n(D)</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n(B)</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a:t>
            </a:r>
            <a:r>
              <a:rPr lang="fr-FR" sz="2400" b="1" dirty="0" err="1">
                <a:effectLst/>
                <a:latin typeface="Comic Sans MS" panose="030F0702030302020204" pitchFamily="66" charset="0"/>
                <a:ea typeface="Calibri" panose="020F0502020204030204" pitchFamily="34" charset="0"/>
                <a:cs typeface="Arial" panose="020B0604020202020204" pitchFamily="34" charset="0"/>
              </a:rPr>
              <a:t>d.x</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ABAD7080-382E-28FC-4457-0CCAB19E9407}"/>
              </a:ext>
            </a:extLst>
          </p:cNvPr>
          <p:cNvSpPr txBox="1"/>
          <p:nvPr/>
        </p:nvSpPr>
        <p:spPr>
          <a:xfrm>
            <a:off x="0" y="5891264"/>
            <a:ext cx="12192000" cy="86433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La valeur de </a:t>
            </a:r>
            <a:r>
              <a:rPr lang="fr-FR" sz="2400" b="1" dirty="0">
                <a:effectLst/>
                <a:latin typeface="Comic Sans MS" panose="030F0702030302020204" pitchFamily="66" charset="0"/>
                <a:ea typeface="Calibri" panose="020F0502020204030204" pitchFamily="34" charset="0"/>
                <a:cs typeface="Arial" panose="020B0604020202020204" pitchFamily="34" charset="0"/>
              </a:rPr>
              <a:t>x</a:t>
            </a:r>
            <a:r>
              <a:rPr lang="fr-FR" sz="2400" b="1" dirty="0">
                <a:latin typeface="Comic Sans MS" panose="030F0702030302020204" pitchFamily="66" charset="0"/>
                <a:ea typeface="Calibri" panose="020F0502020204030204" pitchFamily="34" charset="0"/>
                <a:cs typeface="Arial" panose="020B0604020202020204" pitchFamily="34" charset="0"/>
              </a:rPr>
              <a:t> (mol)</a:t>
            </a:r>
            <a:r>
              <a:rPr lang="fr-FR" sz="2400" dirty="0">
                <a:effectLst/>
                <a:latin typeface="Comic Sans MS" panose="030F0702030302020204" pitchFamily="66" charset="0"/>
                <a:ea typeface="Calibri" panose="020F0502020204030204" pitchFamily="34" charset="0"/>
                <a:cs typeface="Arial" panose="020B0604020202020204" pitchFamily="34" charset="0"/>
              </a:rPr>
              <a:t> s'appelle l’avancement de la réaction. Cette valeur varie de 0 à </a:t>
            </a:r>
            <a:r>
              <a:rPr lang="fr-FR" sz="2400" dirty="0" err="1">
                <a:effectLst/>
                <a:latin typeface="Comic Sans MS" panose="030F0702030302020204" pitchFamily="66" charset="0"/>
                <a:ea typeface="Calibri" panose="020F0502020204030204" pitchFamily="34" charset="0"/>
                <a:cs typeface="Arial" panose="020B0604020202020204" pitchFamily="34" charset="0"/>
              </a:rPr>
              <a:t>x</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f</a:t>
            </a:r>
            <a:r>
              <a:rPr lang="fr-FR" sz="2400" dirty="0">
                <a:effectLst/>
                <a:latin typeface="Comic Sans MS" panose="030F0702030302020204" pitchFamily="66" charset="0"/>
                <a:ea typeface="Calibri" panose="020F0502020204030204" pitchFamily="34" charset="0"/>
                <a:cs typeface="Arial" panose="020B0604020202020204" pitchFamily="34" charset="0"/>
              </a:rPr>
              <a:t> à l’état final.</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410E3979-5E37-18B2-4E42-C3EC43EAE4A4}"/>
              </a:ext>
            </a:extLst>
          </p:cNvPr>
          <p:cNvSpPr txBox="1"/>
          <p:nvPr/>
        </p:nvSpPr>
        <p:spPr>
          <a:xfrm>
            <a:off x="-1464" y="0"/>
            <a:ext cx="12193464" cy="584775"/>
          </a:xfrm>
          <a:prstGeom prst="rect">
            <a:avLst/>
          </a:prstGeom>
          <a:noFill/>
        </p:spPr>
        <p:txBody>
          <a:bodyPr wrap="square">
            <a:spAutoFit/>
          </a:bodyPr>
          <a:lstStyle/>
          <a:p>
            <a:pPr algn="ctr"/>
            <a:r>
              <a:rPr lang="fr-FR" sz="3200" b="1" dirty="0">
                <a:solidFill>
                  <a:srgbClr val="FF0000"/>
                </a:solidFill>
                <a:latin typeface="Comic Sans MS" panose="030F0702030302020204" pitchFamily="66" charset="0"/>
                <a:ea typeface="Calibri" panose="020F0502020204030204" pitchFamily="34" charset="0"/>
                <a:cs typeface="Arial" panose="020B0604020202020204" pitchFamily="34" charset="0"/>
              </a:rPr>
              <a:t>5 - </a:t>
            </a: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Avancement d'une réaction chimique</a:t>
            </a:r>
            <a:endParaRPr lang="fr-FR" sz="3200" dirty="0"/>
          </a:p>
        </p:txBody>
      </p:sp>
    </p:spTree>
    <p:extLst>
      <p:ext uri="{BB962C8B-B14F-4D97-AF65-F5344CB8AC3E}">
        <p14:creationId xmlns:p14="http://schemas.microsoft.com/office/powerpoint/2010/main" val="18543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a:extLst>
              <a:ext uri="{FF2B5EF4-FFF2-40B4-BE49-F238E27FC236}">
                <a16:creationId xmlns:a16="http://schemas.microsoft.com/office/drawing/2014/main" id="{B2CD7218-EB51-826E-7CD6-ECE0805A9ED1}"/>
              </a:ext>
            </a:extLst>
          </p:cNvPr>
          <p:cNvCxnSpPr>
            <a:cxnSpLocks noChangeShapeType="1"/>
          </p:cNvCxnSpPr>
          <p:nvPr/>
        </p:nvCxnSpPr>
        <p:spPr bwMode="auto">
          <a:xfrm>
            <a:off x="5336540" y="917067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 name="ZoneTexte 4">
            <a:extLst>
              <a:ext uri="{FF2B5EF4-FFF2-40B4-BE49-F238E27FC236}">
                <a16:creationId xmlns:a16="http://schemas.microsoft.com/office/drawing/2014/main" id="{31FC75AB-BB75-8E21-BC09-A1635F1EF9C0}"/>
              </a:ext>
            </a:extLst>
          </p:cNvPr>
          <p:cNvSpPr txBox="1"/>
          <p:nvPr/>
        </p:nvSpPr>
        <p:spPr>
          <a:xfrm>
            <a:off x="0" y="0"/>
            <a:ext cx="12192000" cy="461665"/>
          </a:xfrm>
          <a:prstGeom prst="rect">
            <a:avLst/>
          </a:prstGeom>
          <a:noFill/>
        </p:spPr>
        <p:txBody>
          <a:bodyPr wrap="square">
            <a:spAutoFit/>
          </a:bodyPr>
          <a:lstStyle/>
          <a:p>
            <a:r>
              <a:rPr lang="fr-FR" sz="2400" dirty="0">
                <a:effectLst/>
                <a:latin typeface="Comic Sans MS" panose="030F0702030302020204" pitchFamily="66" charset="0"/>
                <a:ea typeface="Calibri" panose="020F0502020204030204" pitchFamily="34" charset="0"/>
                <a:cs typeface="Arial" panose="020B0604020202020204" pitchFamily="34" charset="0"/>
              </a:rPr>
              <a:t>Considérons la réaction de précipitation de l’hydroxyde de cuivre:</a:t>
            </a:r>
            <a:endParaRPr lang="fr-FR" sz="2400" dirty="0"/>
          </a:p>
        </p:txBody>
      </p:sp>
      <p:sp>
        <p:nvSpPr>
          <p:cNvPr id="7" name="ZoneTexte 6">
            <a:extLst>
              <a:ext uri="{FF2B5EF4-FFF2-40B4-BE49-F238E27FC236}">
                <a16:creationId xmlns:a16="http://schemas.microsoft.com/office/drawing/2014/main" id="{04FC7A34-0C18-6108-011B-D561A841619B}"/>
              </a:ext>
            </a:extLst>
          </p:cNvPr>
          <p:cNvSpPr txBox="1"/>
          <p:nvPr/>
        </p:nvSpPr>
        <p:spPr>
          <a:xfrm>
            <a:off x="2603256" y="603852"/>
            <a:ext cx="6985488" cy="592278"/>
          </a:xfrm>
          <a:prstGeom prst="rect">
            <a:avLst/>
          </a:prstGeom>
          <a:noFill/>
        </p:spPr>
        <p:txBody>
          <a:bodyPr wrap="square">
            <a:spAutoFit/>
          </a:bodyPr>
          <a:lstStyle/>
          <a:p>
            <a:pPr algn="ctr">
              <a:lnSpc>
                <a:spcPct val="107000"/>
              </a:lnSpc>
              <a:spcAft>
                <a:spcPts val="800"/>
              </a:spcAft>
            </a:pPr>
            <a:r>
              <a:rPr lang="fr-FR" sz="3200" b="1" dirty="0">
                <a:effectLst/>
                <a:latin typeface="Comic Sans MS" panose="030F0702030302020204" pitchFamily="66" charset="0"/>
                <a:ea typeface="Calibri" panose="020F0502020204030204" pitchFamily="34" charset="0"/>
                <a:cs typeface="Arial" panose="020B0604020202020204" pitchFamily="34" charset="0"/>
              </a:rPr>
              <a:t>Cu</a:t>
            </a:r>
            <a:r>
              <a:rPr lang="fr-FR" sz="32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32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32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32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3200" b="1" dirty="0">
                <a:effectLst/>
                <a:latin typeface="Comic Sans MS" panose="030F0702030302020204" pitchFamily="66" charset="0"/>
                <a:ea typeface="Calibri" panose="020F0502020204030204" pitchFamily="34" charset="0"/>
                <a:cs typeface="Arial" panose="020B0604020202020204" pitchFamily="34" charset="0"/>
              </a:rPr>
              <a:t> + 2HO</a:t>
            </a:r>
            <a:r>
              <a:rPr lang="fr-FR" sz="3200" b="1"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32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32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32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3200" b="1" dirty="0">
                <a:effectLst/>
                <a:latin typeface="Comic Sans MS" panose="030F0702030302020204" pitchFamily="66" charset="0"/>
                <a:ea typeface="Calibri" panose="020F0502020204030204" pitchFamily="34" charset="0"/>
                <a:cs typeface="Arial" panose="020B0604020202020204" pitchFamily="34" charset="0"/>
              </a:rPr>
              <a:t> </a:t>
            </a:r>
            <a:r>
              <a:rPr lang="fr-FR" sz="3200" b="1" dirty="0">
                <a:latin typeface="Comic Sans MS" panose="030F0702030302020204" pitchFamily="66" charset="0"/>
                <a:ea typeface="Calibri" panose="020F0502020204030204" pitchFamily="34" charset="0"/>
                <a:cs typeface="Arial" panose="020B0604020202020204" pitchFamily="34" charset="0"/>
                <a:sym typeface="Wingdings 3" panose="05040102010807070707" pitchFamily="18" charset="2"/>
              </a:rPr>
              <a:t></a:t>
            </a:r>
            <a:r>
              <a:rPr lang="fr-FR" sz="3200" b="1" dirty="0">
                <a:effectLst/>
                <a:latin typeface="Comic Sans MS" panose="030F0702030302020204" pitchFamily="66" charset="0"/>
                <a:ea typeface="Calibri" panose="020F0502020204030204" pitchFamily="34" charset="0"/>
                <a:cs typeface="Arial" panose="020B0604020202020204" pitchFamily="34" charset="0"/>
              </a:rPr>
              <a:t> Cu(OH)</a:t>
            </a:r>
            <a:r>
              <a:rPr lang="fr-FR" sz="3200" b="1" baseline="-25000" dirty="0">
                <a:effectLst/>
                <a:latin typeface="Comic Sans MS" panose="030F0702030302020204" pitchFamily="66" charset="0"/>
                <a:ea typeface="Calibri" panose="020F0502020204030204" pitchFamily="34" charset="0"/>
                <a:cs typeface="Arial" panose="020B0604020202020204" pitchFamily="34" charset="0"/>
              </a:rPr>
              <a:t>2(s)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A86E8B3E-DA5B-165F-3380-D6EBA8257889}"/>
              </a:ext>
            </a:extLst>
          </p:cNvPr>
          <p:cNvSpPr txBox="1"/>
          <p:nvPr/>
        </p:nvSpPr>
        <p:spPr>
          <a:xfrm>
            <a:off x="2930" y="1499941"/>
            <a:ext cx="12189070" cy="196246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Lorsque l’avancement est </a:t>
            </a:r>
            <a:r>
              <a:rPr lang="fr-FR" sz="2400" b="1" dirty="0">
                <a:effectLst/>
                <a:latin typeface="Comic Sans MS" panose="030F0702030302020204" pitchFamily="66" charset="0"/>
                <a:ea typeface="Calibri" panose="020F0502020204030204" pitchFamily="34" charset="0"/>
                <a:cs typeface="Arial" panose="020B0604020202020204" pitchFamily="34" charset="0"/>
              </a:rPr>
              <a:t>x</a:t>
            </a:r>
            <a:r>
              <a:rPr lang="fr-FR" sz="2400" dirty="0">
                <a:effectLst/>
                <a:latin typeface="Comic Sans MS" panose="030F0702030302020204" pitchFamily="66" charset="0"/>
                <a:ea typeface="Calibri" panose="020F0502020204030204" pitchFamily="34" charset="0"/>
                <a:cs typeface="Arial" panose="020B0604020202020204" pitchFamily="34" charset="0"/>
              </a:rPr>
              <a:t>, alors: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La quantité de matière de </a:t>
            </a:r>
            <a:r>
              <a:rPr lang="fr-FR" sz="2400" b="1" dirty="0">
                <a:effectLst/>
                <a:latin typeface="Comic Sans MS" panose="030F0702030302020204" pitchFamily="66" charset="0"/>
                <a:ea typeface="Calibri" panose="020F0502020204030204" pitchFamily="34" charset="0"/>
                <a:cs typeface="Arial" panose="020B0604020202020204" pitchFamily="34" charset="0"/>
              </a:rPr>
              <a:t>Cu</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dirty="0">
                <a:effectLst/>
                <a:latin typeface="Comic Sans MS" panose="030F0702030302020204" pitchFamily="66" charset="0"/>
                <a:ea typeface="Calibri" panose="020F0502020204030204" pitchFamily="34" charset="0"/>
                <a:cs typeface="Arial" panose="020B0604020202020204" pitchFamily="34" charset="0"/>
              </a:rPr>
              <a:t> consommé est </a:t>
            </a:r>
            <a:r>
              <a:rPr lang="fr-FR" sz="2400" b="1" dirty="0">
                <a:effectLst/>
                <a:latin typeface="Comic Sans MS" panose="030F0702030302020204" pitchFamily="66" charset="0"/>
                <a:ea typeface="Calibri" panose="020F0502020204030204" pitchFamily="34" charset="0"/>
                <a:cs typeface="Arial" panose="020B0604020202020204" pitchFamily="34" charset="0"/>
              </a:rPr>
              <a:t>x</a:t>
            </a:r>
            <a:r>
              <a:rPr lang="fr-FR" sz="2400" dirty="0">
                <a:effectLst/>
                <a:latin typeface="Comic Sans MS" panose="030F0702030302020204" pitchFamily="66" charset="0"/>
                <a:ea typeface="Calibri" panose="020F0502020204030204" pitchFamily="34" charset="0"/>
                <a:cs typeface="Arial" panose="020B0604020202020204" pitchFamily="34" charset="0"/>
              </a:rPr>
              <a:t>.</a:t>
            </a:r>
          </a:p>
          <a:p>
            <a:pPr marL="1257300" lvl="2"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La quantité de matière de </a:t>
            </a:r>
            <a:r>
              <a:rPr lang="fr-FR" sz="2400" b="1" dirty="0">
                <a:effectLst/>
                <a:latin typeface="Comic Sans MS" panose="030F0702030302020204" pitchFamily="66" charset="0"/>
                <a:ea typeface="Calibri" panose="020F0502020204030204" pitchFamily="34" charset="0"/>
                <a:cs typeface="Arial" panose="020B0604020202020204" pitchFamily="34" charset="0"/>
              </a:rPr>
              <a:t>HO</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dirty="0">
                <a:effectLst/>
                <a:latin typeface="Comic Sans MS" panose="030F0702030302020204" pitchFamily="66" charset="0"/>
                <a:ea typeface="Calibri" panose="020F0502020204030204" pitchFamily="34" charset="0"/>
                <a:cs typeface="Arial" panose="020B0604020202020204" pitchFamily="34" charset="0"/>
              </a:rPr>
              <a:t> consommé est </a:t>
            </a:r>
            <a:r>
              <a:rPr lang="fr-FR" sz="2400" b="1" dirty="0">
                <a:effectLst/>
                <a:latin typeface="Comic Sans MS" panose="030F0702030302020204" pitchFamily="66" charset="0"/>
                <a:ea typeface="Calibri" panose="020F0502020204030204" pitchFamily="34" charset="0"/>
                <a:cs typeface="Arial" panose="020B0604020202020204" pitchFamily="34" charset="0"/>
              </a:rPr>
              <a:t>2.x</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La quantité de matière de </a:t>
            </a:r>
            <a:r>
              <a:rPr lang="fr-FR" sz="2400" b="1" dirty="0">
                <a:effectLst/>
                <a:latin typeface="Comic Sans MS" panose="030F0702030302020204" pitchFamily="66" charset="0"/>
                <a:ea typeface="Calibri" panose="020F0502020204030204" pitchFamily="34" charset="0"/>
                <a:cs typeface="Arial" panose="020B0604020202020204" pitchFamily="34" charset="0"/>
              </a:rPr>
              <a:t>Cu(OH)</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2(s)</a:t>
            </a:r>
            <a:r>
              <a:rPr lang="fr-FR" sz="2400" dirty="0">
                <a:effectLst/>
                <a:latin typeface="Comic Sans MS" panose="030F0702030302020204" pitchFamily="66" charset="0"/>
                <a:ea typeface="Calibri" panose="020F0502020204030204" pitchFamily="34" charset="0"/>
                <a:cs typeface="Arial" panose="020B0604020202020204" pitchFamily="34" charset="0"/>
              </a:rPr>
              <a:t> formé est </a:t>
            </a:r>
            <a:r>
              <a:rPr lang="fr-FR" sz="2400" b="1" dirty="0">
                <a:effectLst/>
                <a:latin typeface="Comic Sans MS" panose="030F0702030302020204" pitchFamily="66" charset="0"/>
                <a:ea typeface="Calibri" panose="020F0502020204030204" pitchFamily="34" charset="0"/>
                <a:cs typeface="Arial" panose="020B0604020202020204" pitchFamily="34" charset="0"/>
              </a:rPr>
              <a:t>x</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463287C5-9DD2-AECB-ED12-42B66EC6E443}"/>
              </a:ext>
            </a:extLst>
          </p:cNvPr>
          <p:cNvSpPr txBox="1"/>
          <p:nvPr/>
        </p:nvSpPr>
        <p:spPr>
          <a:xfrm>
            <a:off x="0" y="3808840"/>
            <a:ext cx="12189070" cy="195931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Nous aurons au cours de la </a:t>
            </a:r>
            <a:r>
              <a:rPr lang="fr-FR" sz="2400" dirty="0" err="1">
                <a:effectLst/>
                <a:latin typeface="Comic Sans MS" panose="030F0702030302020204" pitchFamily="66" charset="0"/>
                <a:ea typeface="Calibri" panose="020F0502020204030204" pitchFamily="34" charset="0"/>
                <a:cs typeface="Arial" panose="020B0604020202020204" pitchFamily="34" charset="0"/>
              </a:rPr>
              <a:t>la</a:t>
            </a:r>
            <a:r>
              <a:rPr lang="fr-FR" sz="2400" dirty="0">
                <a:effectLst/>
                <a:latin typeface="Comic Sans MS" panose="030F0702030302020204" pitchFamily="66" charset="0"/>
                <a:ea typeface="Calibri" panose="020F0502020204030204" pitchFamily="34" charset="0"/>
                <a:cs typeface="Arial" panose="020B0604020202020204" pitchFamily="34" charset="0"/>
              </a:rPr>
              <a:t> réaction: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n(Cu</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 </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n(Cu</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 </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x</a:t>
            </a: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n(HO</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n(HO</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err="1">
                <a:effectLst/>
                <a:latin typeface="Comic Sans MS" panose="030F0702030302020204" pitchFamily="66" charset="0"/>
                <a:ea typeface="Calibri" panose="020F0502020204030204" pitchFamily="34" charset="0"/>
                <a:cs typeface="Arial" panose="020B0604020202020204" pitchFamily="34" charset="0"/>
              </a:rPr>
              <a:t>aq</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- 2.x</a:t>
            </a:r>
          </a:p>
          <a:p>
            <a:pPr lvl="8" algn="just">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n(Cu(OH)</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2(s) </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t</a:t>
            </a:r>
            <a:r>
              <a:rPr lang="fr-FR" sz="2400" b="1" dirty="0">
                <a:effectLst/>
                <a:latin typeface="Comic Sans MS" panose="030F0702030302020204" pitchFamily="66" charset="0"/>
                <a:ea typeface="Calibri" panose="020F0502020204030204" pitchFamily="34" charset="0"/>
                <a:cs typeface="Arial" panose="020B0604020202020204" pitchFamily="34" charset="0"/>
              </a:rPr>
              <a:t> = n(Cu(OH)</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2(s) </a:t>
            </a:r>
            <a:r>
              <a:rPr lang="fr-FR" sz="2400" b="1" dirty="0">
                <a:effectLst/>
                <a:latin typeface="Comic Sans MS" panose="030F0702030302020204" pitchFamily="66" charset="0"/>
                <a:ea typeface="Calibri" panose="020F0502020204030204" pitchFamily="34" charset="0"/>
                <a:cs typeface="Arial" panose="020B0604020202020204" pitchFamily="34" charset="0"/>
              </a:rPr>
              <a:t>)</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0</a:t>
            </a:r>
            <a:r>
              <a:rPr lang="fr-FR" sz="2400" b="1" dirty="0">
                <a:effectLst/>
                <a:latin typeface="Comic Sans MS" panose="030F0702030302020204" pitchFamily="66" charset="0"/>
                <a:ea typeface="Calibri" panose="020F0502020204030204" pitchFamily="34" charset="0"/>
                <a:cs typeface="Arial" panose="020B0604020202020204" pitchFamily="34" charset="0"/>
              </a:rPr>
              <a:t> + x</a:t>
            </a:r>
          </a:p>
        </p:txBody>
      </p:sp>
    </p:spTree>
    <p:extLst>
      <p:ext uri="{BB962C8B-B14F-4D97-AF65-F5344CB8AC3E}">
        <p14:creationId xmlns:p14="http://schemas.microsoft.com/office/powerpoint/2010/main" val="1717884389"/>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4806.tgt.Office_50301108_TF33713516_Win32_OJ112196127.potx" id="{22996B42-D21B-4B21-8A2E-2EFD633A6008}" vid="{A1A70CD2-AB8C-4833-8F02-56C7A9672AB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{31915EBF-C4B5-45D0-BD6E-FCB0B018A46C}tf33713516_win32</Template>
  <TotalTime>1476</TotalTime>
  <Words>2341</Words>
  <Application>Microsoft Office PowerPoint</Application>
  <PresentationFormat>Grand écran</PresentationFormat>
  <Paragraphs>293</Paragraphs>
  <Slides>23</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23</vt:i4>
      </vt:variant>
    </vt:vector>
  </HeadingPairs>
  <TitlesOfParts>
    <vt:vector size="32" baseType="lpstr">
      <vt:lpstr>Arial</vt:lpstr>
      <vt:lpstr>Calibri</vt:lpstr>
      <vt:lpstr>Cambria Math</vt:lpstr>
      <vt:lpstr>Comic Sans MS</vt:lpstr>
      <vt:lpstr>Gill Sans MT</vt:lpstr>
      <vt:lpstr>Symbol</vt:lpstr>
      <vt:lpstr>Times New Roman</vt:lpstr>
      <vt:lpstr>Walbaum Display</vt:lpstr>
      <vt:lpstr>3DFloatVTI</vt:lpstr>
      <vt:lpstr>AVANCEMENT D’UNE REACTION CHIMIQUE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AVANCEMENT D’UNE REACTION CHIMIQUE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Prof-TC</dc:title>
  <dc:creator>Thierry Chauvet</dc:creator>
  <cp:lastModifiedBy>Thierry Chauvet</cp:lastModifiedBy>
  <cp:revision>62</cp:revision>
  <dcterms:created xsi:type="dcterms:W3CDTF">2022-09-17T08:20:32Z</dcterms:created>
  <dcterms:modified xsi:type="dcterms:W3CDTF">2023-12-05T20:55:33Z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